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12" r:id="rId2"/>
    <p:sldId id="685" r:id="rId3"/>
    <p:sldId id="699" r:id="rId4"/>
    <p:sldId id="686" r:id="rId5"/>
    <p:sldId id="728" r:id="rId6"/>
    <p:sldId id="727" r:id="rId7"/>
    <p:sldId id="733" r:id="rId8"/>
    <p:sldId id="734" r:id="rId9"/>
    <p:sldId id="726" r:id="rId10"/>
    <p:sldId id="717" r:id="rId11"/>
    <p:sldId id="718" r:id="rId12"/>
    <p:sldId id="625" r:id="rId13"/>
    <p:sldId id="696" r:id="rId14"/>
    <p:sldId id="707" r:id="rId15"/>
    <p:sldId id="738" r:id="rId16"/>
    <p:sldId id="724" r:id="rId17"/>
    <p:sldId id="721" r:id="rId18"/>
    <p:sldId id="722" r:id="rId19"/>
    <p:sldId id="715" r:id="rId20"/>
    <p:sldId id="716" r:id="rId21"/>
    <p:sldId id="736" r:id="rId22"/>
    <p:sldId id="700" r:id="rId23"/>
    <p:sldId id="709" r:id="rId24"/>
    <p:sldId id="714" r:id="rId25"/>
    <p:sldId id="702" r:id="rId26"/>
    <p:sldId id="695" r:id="rId27"/>
    <p:sldId id="711" r:id="rId28"/>
    <p:sldId id="703" r:id="rId29"/>
    <p:sldId id="710" r:id="rId30"/>
    <p:sldId id="704" r:id="rId31"/>
    <p:sldId id="712" r:id="rId32"/>
    <p:sldId id="697" r:id="rId33"/>
    <p:sldId id="735" r:id="rId34"/>
    <p:sldId id="698" r:id="rId35"/>
    <p:sldId id="739" r:id="rId36"/>
    <p:sldId id="725" r:id="rId37"/>
    <p:sldId id="723" r:id="rId38"/>
    <p:sldId id="719" r:id="rId39"/>
    <p:sldId id="720" r:id="rId40"/>
    <p:sldId id="737" r:id="rId41"/>
    <p:sldId id="701" r:id="rId42"/>
  </p:sldIdLst>
  <p:sldSz cx="9144000" cy="6858000" type="screen4x3"/>
  <p:notesSz cx="9928225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rgedő Tamás" initials="VT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3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FCFE-D5C9-4915-ABF7-6A92CB38B39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5A48-8A52-44ED-9B06-1B635A0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9B10-47D5-4114-B8E2-35FFF0590635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4EB58-73D4-4FB4-B0B1-E186DCBE87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39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81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25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58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20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00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71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12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17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91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EB58-73D4-4FB4-B0B1-E186DCBE871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71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5415423" cy="419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400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2535"/>
            <a:ext cx="7886700" cy="748930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hu-HU" dirty="0" smtClean="0"/>
              <a:t>Mintacím szerkesztése</a:t>
            </a:r>
            <a:br>
              <a:rPr lang="hu-HU" dirty="0" smtClean="0"/>
            </a:br>
            <a:r>
              <a:rPr lang="hu-HU" dirty="0" err="1" smtClean="0"/>
              <a:t>jjjj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6120473" y="641714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83A65C9-0A5F-486A-B9FB-1B83E309B4F5}" type="slidenum">
              <a:rPr lang="hu-H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5415423" cy="419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754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836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8938"/>
            <a:ext cx="3886200" cy="47280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48938"/>
            <a:ext cx="3886200" cy="47280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6054898" y="635250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83A65C9-0A5F-486A-B9FB-1B83E309B4F5}" type="slidenum">
              <a:rPr lang="hu-H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5415423" cy="419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695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84108"/>
            <a:ext cx="7886700" cy="66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br>
              <a:rPr lang="hu-HU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16958"/>
            <a:ext cx="7886700" cy="5060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28650" y="6194324"/>
            <a:ext cx="788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6029" y="6261205"/>
            <a:ext cx="1375825" cy="46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5415423" cy="419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0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28324"/>
            <a:ext cx="7772400" cy="2387600"/>
          </a:xfrm>
        </p:spPr>
        <p:txBody>
          <a:bodyPr>
            <a:noAutofit/>
          </a:bodyPr>
          <a:lstStyle/>
          <a:p>
            <a:r>
              <a:rPr lang="hu-HU" sz="4800" dirty="0"/>
              <a:t>Ipar 4.0 Nemzeti Technológiai </a:t>
            </a:r>
            <a:r>
              <a:rPr lang="hu-HU" sz="4800" dirty="0" smtClean="0"/>
              <a:t>Platform Szövetség</a:t>
            </a:r>
            <a:br>
              <a:rPr lang="hu-HU" sz="4800" dirty="0" smtClean="0"/>
            </a:br>
            <a:r>
              <a:rPr lang="hu-HU" sz="4800" dirty="0" smtClean="0"/>
              <a:t>2018. évi rendes közgyűlése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833860"/>
            <a:ext cx="6858000" cy="1655762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SZTAKI, Budapest, 2018. november 23.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8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Platform Titkárság beszámolója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Adminisztratív tevékenységek</a:t>
            </a:r>
          </a:p>
          <a:p>
            <a:pPr lvl="0"/>
            <a:r>
              <a:rPr lang="hu-HU" sz="1900" dirty="0" smtClean="0"/>
              <a:t>A </a:t>
            </a:r>
            <a:r>
              <a:rPr lang="hu-HU" sz="1900" dirty="0"/>
              <a:t>régi Platformból a Szövetséghez való csatlakozás teljes ügyintézése (értesítés, felszólítások, tagdíjfizetési kategóriákba </a:t>
            </a:r>
            <a:r>
              <a:rPr lang="hu-HU" sz="1900" dirty="0" smtClean="0"/>
              <a:t>sorolás);</a:t>
            </a:r>
            <a:endParaRPr lang="hu-HU" sz="1900" dirty="0"/>
          </a:p>
          <a:p>
            <a:pPr lvl="0"/>
            <a:r>
              <a:rPr lang="hu-HU" sz="1900" dirty="0" smtClean="0"/>
              <a:t>Új </a:t>
            </a:r>
            <a:r>
              <a:rPr lang="hu-HU" sz="1900" dirty="0"/>
              <a:t>tagjelöltekkel való előzetes konzultációk;</a:t>
            </a:r>
          </a:p>
          <a:p>
            <a:pPr lvl="0"/>
            <a:r>
              <a:rPr lang="hu-HU" sz="1900" dirty="0" smtClean="0"/>
              <a:t>A </a:t>
            </a:r>
            <a:r>
              <a:rPr lang="hu-HU" sz="1900" dirty="0"/>
              <a:t>nyilvántartások vezetése: tagok és elérhetőségek, mozgások/változások a tagok körében (a képviselők személyében, a Munkacsoportokba való delegálásokban);</a:t>
            </a:r>
          </a:p>
          <a:p>
            <a:pPr lvl="0"/>
            <a:r>
              <a:rPr lang="hu-HU" sz="1900" dirty="0" smtClean="0"/>
              <a:t>Rendszeres </a:t>
            </a:r>
            <a:r>
              <a:rPr lang="hu-HU" sz="1900" dirty="0"/>
              <a:t>adatszolgáltatás a Munkacsoportok és a Minisztérium részére;</a:t>
            </a:r>
          </a:p>
          <a:p>
            <a:pPr lvl="0"/>
            <a:r>
              <a:rPr lang="hu-HU" sz="1900" dirty="0" smtClean="0"/>
              <a:t>A </a:t>
            </a:r>
            <a:r>
              <a:rPr lang="hu-HU" sz="1900" dirty="0"/>
              <a:t>honlap karbantartása (Titkárság, szakmai támogatás: Tóth László);</a:t>
            </a:r>
          </a:p>
          <a:p>
            <a:pPr lvl="0"/>
            <a:r>
              <a:rPr lang="hu-HU" sz="1900" dirty="0" smtClean="0"/>
              <a:t>A </a:t>
            </a:r>
            <a:r>
              <a:rPr lang="hu-HU" sz="1900" dirty="0"/>
              <a:t>mobilalkalmazásos nyilvántartás (INFO@HAND) karbantartása (Márkus Zsolt és csoportja);</a:t>
            </a:r>
          </a:p>
          <a:p>
            <a:pPr lvl="0"/>
            <a:r>
              <a:rPr lang="hu-HU" sz="1900" dirty="0" smtClean="0"/>
              <a:t>Összejövetelek </a:t>
            </a:r>
            <a:r>
              <a:rPr lang="hu-HU" sz="1900" dirty="0"/>
              <a:t>(belső: Elnökség, Munkacsoportok, </a:t>
            </a:r>
            <a:r>
              <a:rPr lang="hu-HU" sz="1900" dirty="0" err="1"/>
              <a:t>össz-Platform</a:t>
            </a:r>
            <a:r>
              <a:rPr lang="hu-HU" sz="1900" dirty="0"/>
              <a:t>; külső: előbb az </a:t>
            </a:r>
            <a:r>
              <a:rPr lang="hu-HU" sz="1900" dirty="0" err="1"/>
              <a:t>NTPSz</a:t>
            </a:r>
            <a:r>
              <a:rPr lang="hu-HU" sz="1900" dirty="0"/>
              <a:t> - NGM, majd az </a:t>
            </a:r>
            <a:r>
              <a:rPr lang="hu-HU" sz="1900" dirty="0" err="1"/>
              <a:t>NPTSz</a:t>
            </a:r>
            <a:r>
              <a:rPr lang="hu-HU" sz="1900" dirty="0"/>
              <a:t> - ITM közös konzultációk) szervezése:</a:t>
            </a:r>
          </a:p>
          <a:p>
            <a:pPr lvl="1"/>
            <a:r>
              <a:rPr lang="hu-HU" sz="1900" dirty="0"/>
              <a:t>időpont egyeztetések, meghívók, jegyzőkönyvek, prezentációk készítése;</a:t>
            </a:r>
          </a:p>
          <a:p>
            <a:pPr lvl="1"/>
            <a:r>
              <a:rPr lang="hu-HU" sz="1900" dirty="0" smtClean="0"/>
              <a:t>terem</a:t>
            </a:r>
            <a:r>
              <a:rPr lang="hu-HU" sz="1900" dirty="0"/>
              <a:t> biztosítása</a:t>
            </a:r>
            <a:r>
              <a:rPr lang="hu-HU" sz="1900" dirty="0" smtClean="0"/>
              <a:t>;</a:t>
            </a:r>
          </a:p>
          <a:p>
            <a:r>
              <a:rPr lang="hu-HU" sz="1900" dirty="0" smtClean="0"/>
              <a:t>Az </a:t>
            </a:r>
            <a:r>
              <a:rPr lang="hu-HU" sz="1900" dirty="0"/>
              <a:t>SZMSZ most a közgyűlés elé terjesztendő </a:t>
            </a:r>
            <a:r>
              <a:rPr lang="hu-HU" sz="1900" dirty="0" smtClean="0"/>
              <a:t>változatának előkészítése</a:t>
            </a:r>
            <a:endParaRPr lang="hu-HU" sz="1900" dirty="0"/>
          </a:p>
          <a:p>
            <a:r>
              <a:rPr lang="hu-HU" sz="1900" dirty="0" smtClean="0"/>
              <a:t>A </a:t>
            </a:r>
            <a:r>
              <a:rPr lang="hu-HU" sz="1900" dirty="0"/>
              <a:t>Titkárság Működési Rendjét szabályozó </a:t>
            </a:r>
            <a:r>
              <a:rPr lang="hu-HU" sz="1900" dirty="0" smtClean="0"/>
              <a:t>dokumentum összeállítása</a:t>
            </a:r>
            <a:endParaRPr lang="hu-HU" sz="1900" dirty="0"/>
          </a:p>
          <a:p>
            <a:endParaRPr lang="hu-HU" sz="1900" b="1" dirty="0"/>
          </a:p>
          <a:p>
            <a:pPr marL="0" indent="0">
              <a:spcAft>
                <a:spcPts val="450"/>
              </a:spcAft>
              <a:buNone/>
            </a:pPr>
            <a:endParaRPr lang="hu-HU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13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Platform Titkárság beszámolója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Szakmai </a:t>
            </a:r>
            <a:r>
              <a:rPr lang="hu-HU" b="1" dirty="0"/>
              <a:t>tevékenységek</a:t>
            </a:r>
          </a:p>
          <a:p>
            <a:pPr>
              <a:spcAft>
                <a:spcPts val="450"/>
              </a:spcAft>
            </a:pPr>
            <a:r>
              <a:rPr lang="hu-HU" sz="1800" dirty="0" smtClean="0"/>
              <a:t>Az </a:t>
            </a:r>
            <a:r>
              <a:rPr lang="hu-HU" sz="1800" dirty="0" err="1"/>
              <a:t>NTPSz</a:t>
            </a:r>
            <a:r>
              <a:rPr lang="hu-HU" sz="1800" dirty="0"/>
              <a:t> kiadvány („Az Ipar 4.0 Nemzeti technológiai Platform – Kérdőív Projekt – 2017-es átfogó felmérés” + szórólap) – magyar és angol nyelven – </a:t>
            </a:r>
            <a:r>
              <a:rPr lang="hu-HU" sz="1800" dirty="0" smtClean="0"/>
              <a:t>fordítása </a:t>
            </a:r>
            <a:r>
              <a:rPr lang="hu-HU" sz="1800" dirty="0"/>
              <a:t>és grafikai </a:t>
            </a:r>
            <a:r>
              <a:rPr lang="hu-HU" sz="1800" dirty="0" smtClean="0"/>
              <a:t>munkálatainak ellenőrzése</a:t>
            </a:r>
          </a:p>
          <a:p>
            <a:pPr>
              <a:spcAft>
                <a:spcPts val="450"/>
              </a:spcAft>
            </a:pPr>
            <a:r>
              <a:rPr lang="hu-HU" sz="1800" dirty="0" smtClean="0"/>
              <a:t>Platform szórólap készítése magyar és angol nyelven</a:t>
            </a:r>
          </a:p>
          <a:p>
            <a:pPr>
              <a:spcAft>
                <a:spcPts val="450"/>
              </a:spcAft>
            </a:pPr>
            <a:r>
              <a:rPr lang="hu-HU" sz="1800" dirty="0" smtClean="0"/>
              <a:t>Esetenként </a:t>
            </a:r>
            <a:r>
              <a:rPr lang="hu-HU" sz="1800" dirty="0"/>
              <a:t>egyéb kormányzati felkérések teljesítése (Mesterséges Intelligencia Koalíció megalapítását megelőző adatszolgáltatás és ajánlás, a Külgazdasági és Külügyminisztérium részére szakmai programleírás készítése) </a:t>
            </a:r>
            <a:r>
              <a:rPr lang="hu-HU" dirty="0"/>
              <a:t> </a:t>
            </a:r>
          </a:p>
          <a:p>
            <a:pPr marL="0" indent="0">
              <a:spcAft>
                <a:spcPts val="450"/>
              </a:spcAft>
              <a:buNone/>
            </a:pPr>
            <a:endParaRPr lang="hu-HU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27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2.</a:t>
            </a:r>
            <a:r>
              <a:rPr lang="hu-HU" sz="3600" dirty="0"/>
              <a:t>	</a:t>
            </a:r>
            <a:r>
              <a:rPr lang="hu-HU" sz="3600" dirty="0" smtClean="0"/>
              <a:t>Az </a:t>
            </a:r>
            <a:r>
              <a:rPr lang="hu-HU" sz="3600" dirty="0"/>
              <a:t>NGM után: az </a:t>
            </a:r>
            <a:r>
              <a:rPr lang="hu-HU" sz="3600" dirty="0" err="1"/>
              <a:t>ITM-mel</a:t>
            </a:r>
            <a:r>
              <a:rPr lang="hu-HU" sz="3600" dirty="0"/>
              <a:t> való </a:t>
            </a:r>
            <a:r>
              <a:rPr lang="hu-HU" sz="3600" dirty="0" smtClean="0"/>
              <a:t>	kapcsolat és</a:t>
            </a:r>
          </a:p>
          <a:p>
            <a:pPr marL="0" indent="0">
              <a:buNone/>
            </a:pPr>
            <a:r>
              <a:rPr lang="hu-HU" sz="3600" dirty="0"/>
              <a:t>	a</a:t>
            </a:r>
            <a:r>
              <a:rPr lang="hu-HU" sz="3600" dirty="0" smtClean="0"/>
              <a:t> Munkacsoportok beszámolója – 	Tájékoztatás </a:t>
            </a:r>
            <a:r>
              <a:rPr lang="hu-HU" sz="3600" dirty="0"/>
              <a:t>és </a:t>
            </a:r>
            <a:r>
              <a:rPr lang="hu-HU" sz="3600" dirty="0" smtClean="0"/>
              <a:t>vita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NGM után: az </a:t>
            </a:r>
            <a:r>
              <a:rPr lang="hu-HU" dirty="0" err="1"/>
              <a:t>ITM-mel</a:t>
            </a:r>
            <a:r>
              <a:rPr lang="hu-HU" dirty="0"/>
              <a:t> való </a:t>
            </a:r>
            <a:r>
              <a:rPr lang="hu-HU" dirty="0" smtClean="0"/>
              <a:t>kapcsolat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Találkozók </a:t>
            </a:r>
          </a:p>
          <a:p>
            <a:pPr>
              <a:spcAft>
                <a:spcPts val="450"/>
              </a:spcAft>
            </a:pPr>
            <a:r>
              <a:rPr lang="hu-HU" dirty="0" smtClean="0"/>
              <a:t>Október 15: Elnökség és </a:t>
            </a:r>
            <a:r>
              <a:rPr lang="hu-HU" dirty="0" err="1" smtClean="0"/>
              <a:t>MCs</a:t>
            </a:r>
            <a:r>
              <a:rPr lang="hu-HU" dirty="0" smtClean="0"/>
              <a:t> vezetők meghívása, ismerkedés az ITM vezetésével: György László ÁTÚ, Szigeti Ádám HÁTÚ, Pomázi Gyula HÁTÚ</a:t>
            </a:r>
          </a:p>
          <a:p>
            <a:pPr>
              <a:spcAft>
                <a:spcPts val="450"/>
              </a:spcAft>
            </a:pPr>
            <a:r>
              <a:rPr lang="hu-HU" dirty="0" smtClean="0"/>
              <a:t>December 3: Pomázi Gyula HÁTÚ</a:t>
            </a:r>
          </a:p>
          <a:p>
            <a:pPr>
              <a:spcAft>
                <a:spcPts val="450"/>
              </a:spcAft>
            </a:pPr>
            <a:r>
              <a:rPr lang="hu-HU" dirty="0" smtClean="0"/>
              <a:t>December 11: Szigeti Ádám HÁTÚ, Pomázi Gyula HÁTÚ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Felkérések a Minisztérium részéről</a:t>
            </a:r>
            <a:endParaRPr lang="hu-HU" b="1" dirty="0"/>
          </a:p>
          <a:p>
            <a:pPr>
              <a:spcAft>
                <a:spcPts val="450"/>
              </a:spcAft>
            </a:pPr>
            <a:r>
              <a:rPr lang="hu-HU" dirty="0" smtClean="0"/>
              <a:t>Május 15-18.: Ipar Napjai 2018 (önálló NTPSZ stand)</a:t>
            </a:r>
          </a:p>
          <a:p>
            <a:pPr>
              <a:spcAft>
                <a:spcPts val="450"/>
              </a:spcAft>
            </a:pPr>
            <a:r>
              <a:rPr lang="hu-HU" dirty="0"/>
              <a:t>Október 17-19.: Automotive</a:t>
            </a:r>
          </a:p>
          <a:p>
            <a:pPr>
              <a:spcAft>
                <a:spcPts val="450"/>
              </a:spcAft>
            </a:pPr>
            <a:r>
              <a:rPr lang="hu-HU" dirty="0" smtClean="0"/>
              <a:t>November 5-10.: </a:t>
            </a:r>
            <a:r>
              <a:rPr lang="hu-HU" dirty="0" err="1" smtClean="0"/>
              <a:t>Shanghai</a:t>
            </a:r>
            <a:r>
              <a:rPr lang="hu-HU" dirty="0" smtClean="0"/>
              <a:t> Expo 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2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Stratégiai Tervezési Munkacsoport 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21464"/>
            <a:ext cx="7886700" cy="5156311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sz="2600" b="1" dirty="0" smtClean="0"/>
              <a:t>A Munkacsoport tagsága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/>
              <a:t>62 tag, 43 szervezet képviseletében</a:t>
            </a:r>
            <a:endParaRPr lang="hu-HU" sz="2200" dirty="0"/>
          </a:p>
          <a:p>
            <a:pPr marL="0" indent="0">
              <a:spcAft>
                <a:spcPts val="450"/>
              </a:spcAft>
              <a:buNone/>
            </a:pPr>
            <a:r>
              <a:rPr lang="hu-HU" sz="2600" b="1" dirty="0" smtClean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/>
              <a:t>Elvégzett feladatok</a:t>
            </a:r>
          </a:p>
          <a:p>
            <a:pPr lvl="2">
              <a:spcAft>
                <a:spcPts val="450"/>
              </a:spcAft>
            </a:pPr>
            <a:r>
              <a:rPr lang="hu-HU" sz="1900" dirty="0" smtClean="0"/>
              <a:t>I4.0 kérdőív elemzése, magyar/angol publikus brossura</a:t>
            </a:r>
          </a:p>
          <a:p>
            <a:pPr lvl="2">
              <a:spcAft>
                <a:spcPts val="450"/>
              </a:spcAft>
            </a:pPr>
            <a:r>
              <a:rPr lang="hu-HU" sz="1900" dirty="0" smtClean="0"/>
              <a:t>Stratégia képviselete a kormányzatnál: NGM: +5G (január, március), ITM (október), kiírások véleményezése</a:t>
            </a:r>
          </a:p>
          <a:p>
            <a:pPr lvl="2">
              <a:spcAft>
                <a:spcPts val="450"/>
              </a:spcAft>
            </a:pPr>
            <a:r>
              <a:rPr lang="hu-HU" sz="1900" dirty="0"/>
              <a:t>Osztrák és lengyel platform vezetői </a:t>
            </a:r>
            <a:r>
              <a:rPr lang="hu-HU" sz="1900" dirty="0" smtClean="0"/>
              <a:t>fogadása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/>
              <a:t>Szakmai/ külföldi fórumokon való fellépés</a:t>
            </a:r>
          </a:p>
          <a:p>
            <a:pPr lvl="2">
              <a:spcAft>
                <a:spcPts val="450"/>
              </a:spcAft>
            </a:pPr>
            <a:r>
              <a:rPr lang="hu-HU" sz="1900" dirty="0" smtClean="0"/>
              <a:t>Stratégia képviselete összesen 10 hazai eseményen, kiemelt a Magyar Tudomány Ünnepe, INDIGO, 56. Közgazdász Vándorgyűlés, Automotive Hungary</a:t>
            </a:r>
          </a:p>
          <a:p>
            <a:pPr lvl="2">
              <a:spcAft>
                <a:spcPts val="450"/>
              </a:spcAft>
            </a:pPr>
            <a:r>
              <a:rPr lang="en-GB" sz="19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900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19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00" kern="0" dirty="0">
                <a:latin typeface="Calibri" panose="020F0502020204030204" pitchFamily="34" charset="0"/>
                <a:cs typeface="Calibri" panose="020F0502020204030204" pitchFamily="34" charset="0"/>
              </a:rPr>
              <a:t>Regional Digital </a:t>
            </a:r>
            <a:r>
              <a:rPr lang="en-GB" sz="19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Summit</a:t>
            </a:r>
            <a:r>
              <a:rPr lang="hu-HU" sz="19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2018 január, BP</a:t>
            </a:r>
            <a:endParaRPr lang="hu-HU" sz="1900" dirty="0" smtClean="0"/>
          </a:p>
          <a:p>
            <a:pPr lvl="2">
              <a:spcAft>
                <a:spcPts val="450"/>
              </a:spcAft>
            </a:pPr>
            <a:r>
              <a:rPr lang="hu-HU" sz="1900" dirty="0" smtClean="0"/>
              <a:t>DEI </a:t>
            </a:r>
            <a:r>
              <a:rPr lang="hu-HU" sz="1900" dirty="0" err="1"/>
              <a:t>Stakeholder</a:t>
            </a:r>
            <a:r>
              <a:rPr lang="hu-HU" sz="1900" dirty="0"/>
              <a:t> Forum, 2018 március, </a:t>
            </a:r>
            <a:r>
              <a:rPr lang="hu-HU" sz="1900" dirty="0" smtClean="0"/>
              <a:t>Párizs</a:t>
            </a:r>
          </a:p>
          <a:p>
            <a:pPr lvl="2">
              <a:spcAft>
                <a:spcPts val="450"/>
              </a:spcAft>
            </a:pPr>
            <a:r>
              <a:rPr lang="en-US" sz="1900" dirty="0"/>
              <a:t>The Hungarian SME Sector-related Industry 4.0 </a:t>
            </a:r>
            <a:r>
              <a:rPr lang="en-US" sz="1900" dirty="0" smtClean="0"/>
              <a:t>Ecosystem</a:t>
            </a:r>
            <a:r>
              <a:rPr lang="hu-HU" sz="1900" dirty="0" smtClean="0"/>
              <a:t>, RSA, június, Lugano</a:t>
            </a:r>
            <a:endParaRPr lang="hu-HU" sz="1900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hu-HU" sz="2600" b="1" dirty="0"/>
              <a:t>A Munkacsoport </a:t>
            </a:r>
            <a:r>
              <a:rPr lang="hu-HU" sz="2600" b="1" dirty="0" smtClean="0"/>
              <a:t>tagjainak aktivitása</a:t>
            </a:r>
            <a:endParaRPr lang="hu-HU" sz="2600" b="1" dirty="0"/>
          </a:p>
          <a:p>
            <a:pPr lvl="1">
              <a:spcAft>
                <a:spcPts val="450"/>
              </a:spcAft>
            </a:pPr>
            <a:r>
              <a:rPr lang="hu-HU" sz="2200" dirty="0" smtClean="0"/>
              <a:t>Munkacsoport ülések és témáik: -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/>
              <a:t>Részvételi aktivitás: jellemzően egyéni képviselet (ML, VT, NG, VJ, </a:t>
            </a:r>
            <a:r>
              <a:rPr lang="hu-HU" sz="2200" dirty="0" err="1" smtClean="0"/>
              <a:t>ChH</a:t>
            </a:r>
            <a:r>
              <a:rPr lang="hu-HU" sz="2200" dirty="0" smtClean="0"/>
              <a:t>)</a:t>
            </a:r>
          </a:p>
          <a:p>
            <a:pPr lvl="1">
              <a:spcAft>
                <a:spcPts val="450"/>
              </a:spcAft>
            </a:pPr>
            <a:r>
              <a:rPr lang="hu-HU" sz="2200" dirty="0" smtClean="0"/>
              <a:t>Eredmények: az NTP és az I4.0 stratégia köztudatban van, de alig realizálódott valami</a:t>
            </a:r>
            <a:endParaRPr lang="hu-HU" sz="2200" dirty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72535"/>
            <a:ext cx="8138278" cy="748930"/>
          </a:xfrm>
        </p:spPr>
        <p:txBody>
          <a:bodyPr>
            <a:noAutofit/>
          </a:bodyPr>
          <a:lstStyle/>
          <a:p>
            <a:r>
              <a:rPr lang="hu-HU" b="1" dirty="0" smtClean="0"/>
              <a:t>A Gyártás és Logisztika Munkacsoport 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295" y="857838"/>
            <a:ext cx="8920705" cy="598130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b="1" dirty="0" smtClean="0"/>
              <a:t>A Munkacsoport tagsága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63 regisztrált tag, 53 szervezettől, a tagok KKV-k, nagyvállalatok, felsőoktatási intézmények és kutatóintézetek képviseletében vesznek részt a munkacsoport munkájában</a:t>
            </a:r>
            <a:endParaRPr lang="hu-HU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b="1" dirty="0" smtClean="0"/>
              <a:t>Tevékenységek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/>
              <a:t>Elvégzett feladatok:</a:t>
            </a:r>
            <a:endParaRPr lang="hu-HU" dirty="0" smtClean="0"/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2018.07.04.: a Gyártás és Logisztika Munkacsoport ülése a Miskolci Egyetemen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2018.07.29-2018.08.04.: egyeztetés Dortmundban a </a:t>
            </a:r>
            <a:r>
              <a:rPr lang="hu-HU" sz="1700" dirty="0" err="1" smtClean="0"/>
              <a:t>Fraunhofer</a:t>
            </a:r>
            <a:r>
              <a:rPr lang="hu-HU" sz="1700" dirty="0" smtClean="0"/>
              <a:t> típusú  logisztikai kutatóintézet kialakításáról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 július – október: A Bosch cégcsoporttal közös Ipar 4.0 folyamatmérnök specializáció kidolgozása a Logisztikai mérnöki mesterszakon (Kari Tanács jóváhagyta, Szenátus november végén tárgyalja)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2018.09.25.: egyeztetés Dr. Horváth Zita felsőoktatásért felelős helyettes államtitkárral és Prof. Dr. Michael </a:t>
            </a:r>
            <a:r>
              <a:rPr lang="hu-HU" sz="1700" dirty="0" err="1" smtClean="0"/>
              <a:t>Schenkkel</a:t>
            </a:r>
            <a:r>
              <a:rPr lang="hu-HU" sz="1700" dirty="0" smtClean="0"/>
              <a:t> (</a:t>
            </a:r>
            <a:r>
              <a:rPr lang="hu-HU" sz="1700" dirty="0" err="1" smtClean="0"/>
              <a:t>Fraunhofer</a:t>
            </a:r>
            <a:r>
              <a:rPr lang="hu-HU" sz="1700" dirty="0" smtClean="0"/>
              <a:t> Intézet Magdeburg) az </a:t>
            </a:r>
            <a:r>
              <a:rPr lang="hu-HU" sz="1700" dirty="0" err="1" smtClean="0"/>
              <a:t>EMMI-ben</a:t>
            </a:r>
            <a:endParaRPr lang="hu-HU" sz="1700" dirty="0" smtClean="0"/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2018.09.30.-10.01.: egyeztetés Dortmundban a </a:t>
            </a:r>
            <a:r>
              <a:rPr lang="hu-HU" sz="1700" dirty="0" err="1" smtClean="0"/>
              <a:t>Fraunhofer</a:t>
            </a:r>
            <a:r>
              <a:rPr lang="hu-HU" sz="1700" dirty="0" smtClean="0"/>
              <a:t> típusú logisztikai kutatóintézet kialakításáról (EMMI, ITM, Miskolc Holding, Miskolci Egyetem vezetői)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2018.11.19.: egyeztetés Prof. Dr. Michael </a:t>
            </a:r>
            <a:r>
              <a:rPr lang="hu-HU" sz="1700" dirty="0" err="1" smtClean="0"/>
              <a:t>ten</a:t>
            </a:r>
            <a:r>
              <a:rPr lang="hu-HU" sz="1700" dirty="0" smtClean="0"/>
              <a:t> </a:t>
            </a:r>
            <a:r>
              <a:rPr lang="hu-HU" sz="1700" dirty="0" err="1" smtClean="0"/>
              <a:t>Hompellel</a:t>
            </a:r>
            <a:r>
              <a:rPr lang="hu-HU" sz="1700" dirty="0" smtClean="0"/>
              <a:t> (</a:t>
            </a:r>
            <a:r>
              <a:rPr lang="hu-HU" sz="1700" dirty="0" err="1" smtClean="0"/>
              <a:t>Fraunhofer</a:t>
            </a:r>
            <a:r>
              <a:rPr lang="hu-HU" sz="1700" dirty="0" smtClean="0"/>
              <a:t> Intézet Dortmund)</a:t>
            </a:r>
            <a:endParaRPr lang="hu-HU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/>
              <a:t>Szakmai fórumokon való fellépés: 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2018.06.07-08.: XXIII. International </a:t>
            </a:r>
            <a:r>
              <a:rPr lang="hu-HU" sz="1700" dirty="0" err="1" smtClean="0"/>
              <a:t>Conference</a:t>
            </a:r>
            <a:r>
              <a:rPr lang="hu-HU" sz="1700" dirty="0" smtClean="0"/>
              <a:t> on </a:t>
            </a:r>
            <a:r>
              <a:rPr lang="hu-HU" sz="1700" dirty="0" err="1" smtClean="0"/>
              <a:t>Manufacturing</a:t>
            </a:r>
            <a:r>
              <a:rPr lang="hu-HU" sz="1700" dirty="0" smtClean="0"/>
              <a:t> 2018 konferencián külön szekció (angol és magyar kiadvány)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2018.09.26.: Iránytű a logisztikában c. szakmai konferencián tájékoztató az I4.0 NTPSZ tevékenységéről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/>
              <a:t>Külföldi fórumokon való képviselet: 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2018.09.13.-15.: Németül beszélő logisztikát oktató professzorok találkozója  Stuttgartban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1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b="1" dirty="0"/>
              <a:t>A Munkacsoport </a:t>
            </a:r>
            <a:r>
              <a:rPr lang="hu-HU" b="1" dirty="0" smtClean="0"/>
              <a:t>tagjainak aktivitása</a:t>
            </a:r>
            <a:endParaRPr lang="hu-HU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/>
              <a:t>Munkacsoport ülések és témáik: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2018.07.04.: a Gyártás és Logisztika Munkacsoport ülése a Miskolci Egyetemen: Felsőoktatás, KKV-k és Ipar 4.0 kapcsolata </a:t>
            </a:r>
            <a:endParaRPr lang="hu-HU" sz="17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/>
              <a:t>Részvételi aktivitás:  </a:t>
            </a:r>
            <a:r>
              <a:rPr lang="hu-HU" sz="1700" dirty="0" smtClean="0"/>
              <a:t>mérsékelt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/>
              <a:t>Eredmények: 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Gyártás és logisztika területén erősödő kapcsolat a </a:t>
            </a:r>
            <a:r>
              <a:rPr lang="hu-HU" sz="1700" dirty="0" err="1" smtClean="0"/>
              <a:t>Fraunhofer</a:t>
            </a:r>
            <a:r>
              <a:rPr lang="hu-HU" sz="1700" dirty="0" smtClean="0"/>
              <a:t> Intézetekkel, lehetséges fejlesztések Magyarországon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Ipar 4.0 és Logisztika 4.0 területén a dortmundi Fraunhofer Intézet által elért eredmények átadása és beépítése az oktatásba</a:t>
            </a:r>
          </a:p>
          <a:p>
            <a:pPr marL="896938" lvl="2" indent="-180975">
              <a:lnSpc>
                <a:spcPct val="120000"/>
              </a:lnSpc>
              <a:spcBef>
                <a:spcPts val="0"/>
              </a:spcBef>
            </a:pPr>
            <a:r>
              <a:rPr lang="hu-HU" sz="1700" dirty="0" smtClean="0"/>
              <a:t>Gyártás és logisztika, minőségmenedzsment témában angol nyelvű könyv elkészítése</a:t>
            </a:r>
            <a:endParaRPr lang="hu-HU" sz="1700" dirty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dirty="0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05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</a:t>
            </a:r>
            <a:r>
              <a:rPr lang="hu-HU" dirty="0" smtClean="0"/>
              <a:t>FOT</a:t>
            </a:r>
            <a:r>
              <a:rPr lang="hu-HU" b="1" dirty="0" smtClean="0"/>
              <a:t> Munkacsoport 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tagsága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 munkacsoport 54 tagú (a felfüggesztett tagokat nem számolva) 41 szervezettől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Elvégzett feladatok:</a:t>
            </a:r>
          </a:p>
          <a:p>
            <a:pPr marL="914400" lvl="2" indent="0">
              <a:spcAft>
                <a:spcPts val="450"/>
              </a:spcAft>
              <a:buNone/>
            </a:pPr>
            <a:r>
              <a:rPr lang="hu-HU" dirty="0" smtClean="0"/>
              <a:t>A munkacsoport az ITM megalakulását követően kibővített ülést rendezett június 20-án a </a:t>
            </a:r>
            <a:r>
              <a:rPr lang="hu-HU" dirty="0" err="1" smtClean="0"/>
              <a:t>Kiber-fizikai</a:t>
            </a:r>
            <a:r>
              <a:rPr lang="hu-HU" dirty="0" smtClean="0"/>
              <a:t> </a:t>
            </a:r>
            <a:r>
              <a:rPr lang="hu-HU" dirty="0"/>
              <a:t>Mintarendszerek </a:t>
            </a:r>
            <a:r>
              <a:rPr lang="hu-HU" dirty="0" smtClean="0"/>
              <a:t>munkacsoporttal közösen</a:t>
            </a:r>
          </a:p>
          <a:p>
            <a:pPr marL="914400" lvl="2" indent="0">
              <a:spcAft>
                <a:spcPts val="450"/>
              </a:spcAft>
              <a:buNone/>
            </a:pPr>
            <a:r>
              <a:rPr lang="hu-HU" dirty="0" smtClean="0"/>
              <a:t>Előadók: Jakab László, Szigeti Ádám, Monostori László, Nikodémusz Antal, Bihall Tamás, Bartos Szabolcs, Laufer Tamás, Vajta László, </a:t>
            </a:r>
            <a:r>
              <a:rPr lang="hu-HU" dirty="0" err="1" smtClean="0"/>
              <a:t>Járvás</a:t>
            </a:r>
            <a:r>
              <a:rPr lang="hu-HU" dirty="0" smtClean="0"/>
              <a:t> Tamás, </a:t>
            </a:r>
            <a:r>
              <a:rPr lang="hu-HU" dirty="0" err="1" smtClean="0"/>
              <a:t>Gmoser</a:t>
            </a:r>
            <a:r>
              <a:rPr lang="hu-HU" dirty="0" smtClean="0"/>
              <a:t> Anikó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Szakmai fórumokon való fellépés</a:t>
            </a:r>
          </a:p>
          <a:p>
            <a:pPr marL="914400" lvl="2" indent="0">
              <a:spcAft>
                <a:spcPts val="450"/>
              </a:spcAft>
              <a:buNone/>
            </a:pPr>
            <a:r>
              <a:rPr lang="hu-HU" dirty="0"/>
              <a:t>EIT </a:t>
            </a:r>
            <a:r>
              <a:rPr lang="hu-HU" dirty="0" err="1"/>
              <a:t>Food</a:t>
            </a:r>
            <a:r>
              <a:rPr lang="hu-HU" dirty="0"/>
              <a:t>  KIC indító rendezvény  2018.10. 16. Budapest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Külföldi fórumokon való képviselet</a:t>
            </a:r>
          </a:p>
          <a:p>
            <a:pPr marL="914400" lvl="2" indent="0">
              <a:spcAft>
                <a:spcPts val="450"/>
              </a:spcAft>
              <a:buNone/>
            </a:pPr>
            <a:r>
              <a:rPr lang="en-US" dirty="0"/>
              <a:t>EFFAT ( European Federation of Food, Agriculture and Tourism Trade Unions</a:t>
            </a:r>
            <a:r>
              <a:rPr lang="hu-HU" dirty="0"/>
              <a:t> </a:t>
            </a:r>
            <a:r>
              <a:rPr lang="en-US" dirty="0" err="1"/>
              <a:t>Digitalisation</a:t>
            </a:r>
            <a:r>
              <a:rPr lang="en-US" dirty="0"/>
              <a:t> and Automated Manufacturing in the Food Industry</a:t>
            </a:r>
            <a:r>
              <a:rPr lang="hu-HU" dirty="0"/>
              <a:t> WS </a:t>
            </a:r>
            <a:r>
              <a:rPr lang="en-US" dirty="0" err="1"/>
              <a:t>október</a:t>
            </a:r>
            <a:r>
              <a:rPr lang="en-US" dirty="0"/>
              <a:t> 25.-26</a:t>
            </a:r>
            <a:r>
              <a:rPr lang="en-US" dirty="0" smtClean="0"/>
              <a:t>.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</a:t>
            </a:r>
            <a:r>
              <a:rPr lang="hu-HU" b="1" dirty="0"/>
              <a:t>Munkacsoport </a:t>
            </a:r>
            <a:r>
              <a:rPr lang="hu-HU" b="1" dirty="0" smtClean="0"/>
              <a:t>tagjainak aktivitása</a:t>
            </a:r>
            <a:endParaRPr lang="hu-HU" b="1" dirty="0"/>
          </a:p>
          <a:p>
            <a:pPr lvl="1">
              <a:spcAft>
                <a:spcPts val="450"/>
              </a:spcAft>
            </a:pPr>
            <a:r>
              <a:rPr lang="hu-HU" dirty="0" smtClean="0"/>
              <a:t>Munkacsoport ülések és témáik:  1 ülés, 35 fő résztvevő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Részvételi aktivitás: élénk  vita, jegyzőkönyvezve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Eredmények: megismertük az ITM terveit a szakképzéssel kapcsolatban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>
                <a:solidFill>
                  <a:prstClr val="black">
                    <a:tint val="75000"/>
                  </a:prstClr>
                </a:solidFill>
              </a:rPr>
              <a:t>Ipar 4.0 Nemzeti Technológiai Platform Szövetség – 2018. évi rendes közgyűlés                                  2018.11.23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I4.0 Kísérleti Mintarendszerek </a:t>
            </a:r>
            <a:r>
              <a:rPr lang="hu-HU" dirty="0" err="1" smtClean="0"/>
              <a:t>MCs</a:t>
            </a:r>
            <a:r>
              <a:rPr lang="hu-HU" dirty="0" smtClean="0"/>
              <a:t> </a:t>
            </a:r>
            <a:r>
              <a:rPr lang="hu-HU" b="1" dirty="0" smtClean="0"/>
              <a:t>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tagsága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65 tag, 42 különböző szervezettől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Szoros együttműködés az 5G koalícióval, többek között: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5 különböző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feldolgozása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Ipar 4.0 által támasztott igények megfogalmazása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Ipar 4.0 folyamatmérnök specializáció kidolgozása a Miskolci Egyetemmel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Ehhez kapcsolódóan tárgyalások az EMMI-</a:t>
            </a:r>
            <a:r>
              <a:rPr lang="hu-HU" dirty="0" err="1" smtClean="0"/>
              <a:t>vel</a:t>
            </a:r>
            <a:endParaRPr lang="hu-HU" dirty="0" smtClean="0"/>
          </a:p>
          <a:p>
            <a:pPr lvl="1">
              <a:spcAft>
                <a:spcPts val="450"/>
              </a:spcAft>
            </a:pPr>
            <a:r>
              <a:rPr lang="hu-HU" dirty="0" smtClean="0"/>
              <a:t>SZTAKI Győri mintarendszer megismerése, létrehozásával kapcsolatos tapasztalatok feldolgozása</a:t>
            </a:r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3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I4.0 Kísérleti Mintarendszerek </a:t>
            </a:r>
            <a:r>
              <a:rPr lang="hu-HU" dirty="0" err="1" smtClean="0"/>
              <a:t>MCs</a:t>
            </a:r>
            <a:r>
              <a:rPr lang="hu-HU" dirty="0" smtClean="0"/>
              <a:t> </a:t>
            </a:r>
            <a:r>
              <a:rPr lang="hu-HU" b="1" dirty="0" smtClean="0"/>
              <a:t>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</a:t>
            </a:r>
            <a:r>
              <a:rPr lang="hu-HU" b="1" dirty="0"/>
              <a:t>Munkacsoport </a:t>
            </a:r>
            <a:r>
              <a:rPr lang="hu-HU" b="1" dirty="0" smtClean="0"/>
              <a:t>tagjainak aktivitása</a:t>
            </a:r>
            <a:endParaRPr lang="hu-HU" b="1" dirty="0"/>
          </a:p>
          <a:p>
            <a:pPr lvl="1">
              <a:spcAft>
                <a:spcPts val="450"/>
              </a:spcAft>
            </a:pPr>
            <a:endParaRPr lang="hu-HU" b="1" dirty="0" smtClean="0"/>
          </a:p>
          <a:p>
            <a:pPr lvl="1">
              <a:spcAft>
                <a:spcPts val="450"/>
              </a:spcAft>
            </a:pPr>
            <a:r>
              <a:rPr lang="hu-HU" b="1" dirty="0" smtClean="0"/>
              <a:t>Munkacsoport ülések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Február: részvétel az 5G koalíció ülésén 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Május: felkészülés az 5G koalícióval közös ülésre, I4 oktatás és kompetencia, régiós mintarendszerek 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Május: közös munkacsoport ülés az 5G koalíció mintarendszerek munkacsoportjával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Június: közös munkacsoport ülés az I4 platform oktatási munkacsoportjával 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Július: Részvétel az I4.0 Gyártás és Logisztika munkacsoport ülésén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Október: MTA-SZTAKI győri Ipar 4.0 –</a:t>
            </a:r>
            <a:r>
              <a:rPr lang="hu-HU" dirty="0" err="1" smtClean="0"/>
              <a:t>as</a:t>
            </a:r>
            <a:r>
              <a:rPr lang="hu-HU" dirty="0" smtClean="0"/>
              <a:t> mintarendszerének bemutatása, tapasztalatok átbeszélése</a:t>
            </a:r>
          </a:p>
          <a:p>
            <a:pPr lvl="2">
              <a:spcAft>
                <a:spcPts val="450"/>
              </a:spcAft>
            </a:pPr>
            <a:endParaRPr lang="hu-HU" b="1" dirty="0" smtClean="0"/>
          </a:p>
          <a:p>
            <a:pPr lvl="1">
              <a:spcAft>
                <a:spcPts val="450"/>
              </a:spcAft>
            </a:pPr>
            <a:r>
              <a:rPr lang="hu-HU" b="1" dirty="0" smtClean="0"/>
              <a:t>Részvételi aktivitás: kb. 20-25%-os részvétel, </a:t>
            </a:r>
            <a:r>
              <a:rPr lang="hu-HU" dirty="0" smtClean="0"/>
              <a:t>a </a:t>
            </a:r>
            <a:r>
              <a:rPr lang="hu-HU" dirty="0" err="1" smtClean="0"/>
              <a:t>MCs</a:t>
            </a:r>
            <a:r>
              <a:rPr lang="hu-HU" dirty="0" smtClean="0"/>
              <a:t> üléseken megjelentek aktív résztvevői a munkának, sőt szeretnének nagyobb horderejű témákkal foglalkozni 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/>
              <a:t>ICT Munkacsoport 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21465"/>
            <a:ext cx="7886700" cy="500605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tagsága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Létszám: 41 tag 33  szervezettől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 TSM egy kutatóintézettel közösen készített tanulmányát bocsátotta közre a Munkacsoportnak I4.0 szabványosítás témában, a tanulmánnyal kapcsolatos észrevételek begyűjtése elkezdődött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Közreműködés az I4.0 felmérésben (kérdőív) 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2 munkacsoport ülés (egyik a Kísérleti mintarendszerek munkacsoportjával és az 5G Koalíció Alkalmazások, mintarendszerek munkacsoportjával közösen)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tagjainak aktivitása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Kitűzött feladatok, témák: kompetencia mátrix, minősítési rendszer támogatása, szabványosítással kapcsolatos iránymutatások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Részvételi aktivitás: alacsony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Eredmények: I4.0 szabványosítással kapcsolatos tanulmány</a:t>
            </a:r>
          </a:p>
          <a:p>
            <a:pPr marL="0" indent="0">
              <a:spcAft>
                <a:spcPts val="450"/>
              </a:spcAft>
              <a:buNone/>
            </a:pPr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6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hu-HU" dirty="0" smtClean="0"/>
              <a:t>Napirend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dirty="0" smtClean="0"/>
              <a:t>A Platform 2018-ban </a:t>
            </a:r>
            <a:r>
              <a:rPr lang="hu-HU" dirty="0"/>
              <a:t>– Tájékoztatás és vita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Az NGM után: az </a:t>
            </a:r>
            <a:r>
              <a:rPr lang="hu-HU" dirty="0" err="1"/>
              <a:t>ITM-mel</a:t>
            </a:r>
            <a:r>
              <a:rPr lang="hu-HU" dirty="0"/>
              <a:t> való kapcsolat – Tájékoztatás és vita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Az </a:t>
            </a:r>
            <a:r>
              <a:rPr lang="hu-HU" dirty="0" err="1"/>
              <a:t>NTPSz</a:t>
            </a:r>
            <a:r>
              <a:rPr lang="hu-HU" dirty="0"/>
              <a:t> 2017-es beszámolójának előterjesztése – Vita és határozathozatal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Az </a:t>
            </a:r>
            <a:r>
              <a:rPr lang="hu-HU" dirty="0" err="1"/>
              <a:t>NTPSz</a:t>
            </a:r>
            <a:r>
              <a:rPr lang="hu-HU" dirty="0"/>
              <a:t>  2018-as költségvetésének előterjesztése – Vita és határozathozatal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Az </a:t>
            </a:r>
            <a:r>
              <a:rPr lang="hu-HU" dirty="0" err="1"/>
              <a:t>NTPSz</a:t>
            </a:r>
            <a:r>
              <a:rPr lang="hu-HU" dirty="0"/>
              <a:t> módosított Szervezeti és Működési Szabályzatának előterjesztése – Vita és határozathozatal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Az </a:t>
            </a:r>
            <a:r>
              <a:rPr lang="hu-HU" dirty="0" err="1"/>
              <a:t>NTPSz</a:t>
            </a:r>
            <a:r>
              <a:rPr lang="hu-HU" dirty="0"/>
              <a:t> Titkársága Működési rendjének előterjesztése – Vita és határozathozatal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Kitekintés a 2019-es évre: célok és feladatok 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Egyebek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7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Innovációs és Üzleti modell  Munkacsoport 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tagsága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55 fő 41 szervezettől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hu-HU" sz="1900" dirty="0" smtClean="0"/>
              <a:t>Legfontosabb megállapítások: alacsony szaktudás és tudatosság, nemzetközi kapcsolatok és forrás hiánya</a:t>
            </a:r>
          </a:p>
          <a:p>
            <a:pPr lvl="1">
              <a:spcAft>
                <a:spcPts val="450"/>
              </a:spcAft>
            </a:pPr>
            <a:r>
              <a:rPr lang="hu-HU" sz="1900" dirty="0" smtClean="0"/>
              <a:t>Legnagyobb igény a KKV szegmensben a komplex megoldásra van: szaktudás mellett tőkét is kapjanak, illetve on-site </a:t>
            </a:r>
            <a:r>
              <a:rPr lang="hu-HU" sz="1900" dirty="0" err="1" smtClean="0"/>
              <a:t>supportot</a:t>
            </a:r>
            <a:r>
              <a:rPr lang="hu-HU" sz="1900" dirty="0" smtClean="0"/>
              <a:t> -&gt; H2020 programok óriási segítséget jelentenek; </a:t>
            </a:r>
            <a:r>
              <a:rPr lang="hu-HU" sz="1900" dirty="0" err="1" smtClean="0"/>
              <a:t>Mcs</a:t>
            </a:r>
            <a:r>
              <a:rPr lang="hu-HU" sz="1900" dirty="0" smtClean="0"/>
              <a:t> vezető részt vet több nemzetközi fórumon a </a:t>
            </a:r>
            <a:r>
              <a:rPr lang="hu-HU" sz="1900" dirty="0" err="1" smtClean="0"/>
              <a:t>Digitizing</a:t>
            </a:r>
            <a:r>
              <a:rPr lang="hu-HU" sz="1900" dirty="0" smtClean="0"/>
              <a:t> European </a:t>
            </a:r>
            <a:r>
              <a:rPr lang="hu-HU" sz="1900" dirty="0" err="1" smtClean="0"/>
              <a:t>Industry</a:t>
            </a:r>
            <a:r>
              <a:rPr lang="hu-HU" sz="1900" dirty="0" smtClean="0"/>
              <a:t> </a:t>
            </a:r>
            <a:r>
              <a:rPr lang="hu-HU" sz="1900" dirty="0" err="1" smtClean="0"/>
              <a:t>stratégi</a:t>
            </a:r>
            <a:r>
              <a:rPr lang="en-GB" sz="1900" dirty="0" err="1" smtClean="0"/>
              <a:t>ával</a:t>
            </a:r>
            <a:r>
              <a:rPr lang="hu-HU" sz="1900" dirty="0" smtClean="0"/>
              <a:t> és Digital </a:t>
            </a:r>
            <a:r>
              <a:rPr lang="hu-HU" sz="1900" dirty="0" err="1" smtClean="0"/>
              <a:t>Innovation</a:t>
            </a:r>
            <a:r>
              <a:rPr lang="hu-HU" sz="1900" dirty="0" smtClean="0"/>
              <a:t> </a:t>
            </a:r>
            <a:r>
              <a:rPr lang="hu-HU" sz="1900" dirty="0" err="1" smtClean="0"/>
              <a:t>Hubs</a:t>
            </a:r>
            <a:r>
              <a:rPr lang="hu-HU" sz="1900" dirty="0" smtClean="0"/>
              <a:t> programmal kapcsolatban</a:t>
            </a:r>
            <a:endParaRPr lang="hu-HU" sz="1900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tagjainak aktivitása</a:t>
            </a:r>
          </a:p>
          <a:p>
            <a:pPr lvl="1">
              <a:spcAft>
                <a:spcPts val="450"/>
              </a:spcAft>
            </a:pPr>
            <a:r>
              <a:rPr lang="hu-HU" sz="1900" dirty="0" smtClean="0"/>
              <a:t>Munkacsoport ülés: 2018. szeptember 5. </a:t>
            </a:r>
          </a:p>
          <a:p>
            <a:pPr lvl="1">
              <a:spcAft>
                <a:spcPts val="450"/>
              </a:spcAft>
            </a:pPr>
            <a:r>
              <a:rPr lang="hu-HU" sz="1900" dirty="0" smtClean="0"/>
              <a:t>Téma: Horizon2020 Ipar40 források, </a:t>
            </a:r>
            <a:r>
              <a:rPr lang="hu-HU" sz="1900" dirty="0" err="1" smtClean="0"/>
              <a:t>Digitizing</a:t>
            </a:r>
            <a:r>
              <a:rPr lang="hu-HU" sz="1900" dirty="0" smtClean="0"/>
              <a:t> European </a:t>
            </a:r>
            <a:r>
              <a:rPr lang="hu-HU" sz="1900" dirty="0" err="1" smtClean="0"/>
              <a:t>Industry</a:t>
            </a:r>
            <a:r>
              <a:rPr lang="hu-HU" sz="1900" dirty="0" smtClean="0"/>
              <a:t> stratégia</a:t>
            </a:r>
          </a:p>
          <a:p>
            <a:pPr lvl="1">
              <a:spcAft>
                <a:spcPts val="450"/>
              </a:spcAft>
            </a:pPr>
            <a:r>
              <a:rPr lang="hu-HU" sz="1900" dirty="0" smtClean="0"/>
              <a:t>Részvételi aktivitás: 21 fő az aláíró íven</a:t>
            </a:r>
          </a:p>
          <a:p>
            <a:pPr lvl="1">
              <a:spcAft>
                <a:spcPts val="450"/>
              </a:spcAft>
            </a:pPr>
            <a:r>
              <a:rPr lang="hu-HU" sz="1900" dirty="0" smtClean="0"/>
              <a:t>Eredmények: tagok információt szereztek nemzetközi forrásokról, 2-3 beadott H2020 </a:t>
            </a:r>
            <a:r>
              <a:rPr lang="hu-HU" sz="1900" dirty="0" err="1" smtClean="0"/>
              <a:t>experiment</a:t>
            </a:r>
            <a:r>
              <a:rPr lang="hu-HU" sz="1900" dirty="0" smtClean="0"/>
              <a:t> (becslés tagok visszajelzése alapján)</a:t>
            </a:r>
          </a:p>
          <a:p>
            <a:pPr marL="0" indent="0">
              <a:spcAft>
                <a:spcPts val="450"/>
              </a:spcAft>
              <a:buNone/>
            </a:pPr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6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 Jogi Keretek </a:t>
            </a:r>
            <a:r>
              <a:rPr lang="hu-HU" dirty="0" err="1" smtClean="0"/>
              <a:t>MCs</a:t>
            </a:r>
            <a:r>
              <a:rPr lang="hu-HU" dirty="0" smtClean="0"/>
              <a:t> </a:t>
            </a:r>
            <a:r>
              <a:rPr lang="hu-HU" b="1" dirty="0" smtClean="0"/>
              <a:t>tevékenysége 2018-ban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 tagsága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11 tag, 11 különböző szervezettől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 Munkacsoport a most benyújtott SZMSZ tervezetének jogi felülvizsgálatán kívül </a:t>
            </a:r>
            <a:r>
              <a:rPr lang="hu-HU" b="1" dirty="0" smtClean="0"/>
              <a:t>semmilyen tevékenységet </a:t>
            </a:r>
            <a:r>
              <a:rPr lang="hu-HU" dirty="0" smtClean="0"/>
              <a:t>nem végzett 2018-ban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Korábbi tervei </a:t>
            </a:r>
            <a:r>
              <a:rPr lang="hu-HU" b="1" dirty="0"/>
              <a:t>nem teljesültek</a:t>
            </a:r>
            <a:endParaRPr lang="en-GB" b="1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8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3.</a:t>
            </a:r>
            <a:r>
              <a:rPr lang="hu-HU" sz="3600" dirty="0"/>
              <a:t>   </a:t>
            </a:r>
            <a:r>
              <a:rPr lang="hu-HU" sz="3600" dirty="0" smtClean="0"/>
              <a:t>Az </a:t>
            </a:r>
            <a:r>
              <a:rPr lang="hu-HU" sz="3600" dirty="0" err="1"/>
              <a:t>NTPSz</a:t>
            </a:r>
            <a:r>
              <a:rPr lang="hu-HU" sz="3600" dirty="0"/>
              <a:t> 2017-es beszámolójának előterjesztése – Vita és határozathozatal</a:t>
            </a:r>
          </a:p>
          <a:p>
            <a:pPr marL="0" indent="0">
              <a:buNone/>
            </a:pPr>
            <a:r>
              <a:rPr lang="hu-HU" sz="3600" dirty="0" smtClean="0"/>
              <a:t> 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4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Az NTPSZ 2017-es beszámolója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1" y="832021"/>
            <a:ext cx="4363352" cy="43167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47" y="807308"/>
            <a:ext cx="4245483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Az NTPSZ 2017-es beszámolója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76" y="930875"/>
            <a:ext cx="4073812" cy="50374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30875"/>
            <a:ext cx="4042234" cy="51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4.</a:t>
            </a:r>
            <a:r>
              <a:rPr lang="hu-HU" sz="3600" dirty="0"/>
              <a:t>   </a:t>
            </a:r>
            <a:r>
              <a:rPr lang="hu-HU" sz="3600" dirty="0" smtClean="0"/>
              <a:t>Az </a:t>
            </a:r>
            <a:r>
              <a:rPr lang="hu-HU" sz="3600" dirty="0" err="1"/>
              <a:t>NTPSz</a:t>
            </a:r>
            <a:r>
              <a:rPr lang="hu-HU" sz="3600" dirty="0"/>
              <a:t>  2018-as költségvetésének előterjesztése – Vita és határozathozatal</a:t>
            </a:r>
          </a:p>
          <a:p>
            <a:pPr marL="0" indent="0">
              <a:buNone/>
            </a:pPr>
            <a:r>
              <a:rPr lang="hu-HU" sz="3600" dirty="0" smtClean="0"/>
              <a:t> 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41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NTPSz</a:t>
            </a:r>
            <a:r>
              <a:rPr lang="hu-HU" dirty="0" smtClean="0"/>
              <a:t> </a:t>
            </a:r>
            <a:r>
              <a:rPr lang="hu-HU" dirty="0"/>
              <a:t>működése és pénzügyi </a:t>
            </a:r>
            <a:r>
              <a:rPr lang="hu-HU" dirty="0" smtClean="0"/>
              <a:t>helyzete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6316" y="766120"/>
            <a:ext cx="7886700" cy="51520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1800" b="1" dirty="0" smtClean="0"/>
              <a:t>Költségvállalás 2016. május - 2017</a:t>
            </a:r>
            <a:r>
              <a:rPr lang="hu-HU" sz="1800" b="1" dirty="0"/>
              <a:t>. decemberig: MTA SZTAKI </a:t>
            </a:r>
            <a:r>
              <a:rPr lang="hu-HU" sz="1800" b="1" dirty="0" smtClean="0"/>
              <a:t>által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800" b="1" dirty="0" smtClean="0">
                <a:solidFill>
                  <a:srgbClr val="FF0000"/>
                </a:solidFill>
              </a:rPr>
              <a:t>Tényszámok 2018.01.01 – 2018.11.23.</a:t>
            </a:r>
            <a:endParaRPr lang="hu-HU" sz="1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hu-HU" sz="1800" b="1" dirty="0" smtClean="0"/>
              <a:t>Bevételek </a:t>
            </a:r>
            <a:r>
              <a:rPr lang="hu-HU" sz="1800" b="1" dirty="0"/>
              <a:t>2018-</a:t>
            </a:r>
            <a:r>
              <a:rPr lang="hu-HU" sz="1800" b="1" dirty="0" err="1"/>
              <a:t>tól</a:t>
            </a:r>
            <a:r>
              <a:rPr lang="hu-HU" sz="1800" b="1" dirty="0"/>
              <a:t>:</a:t>
            </a:r>
          </a:p>
          <a:p>
            <a:r>
              <a:rPr lang="hu-HU" sz="1600" dirty="0"/>
              <a:t>Tagdíjbevétel: </a:t>
            </a:r>
            <a:r>
              <a:rPr lang="hu-HU" sz="1600" dirty="0" smtClean="0"/>
              <a:t>7,040,000 </a:t>
            </a:r>
            <a:r>
              <a:rPr lang="hu-HU" sz="1600" dirty="0"/>
              <a:t>Ft, kintlévőség </a:t>
            </a:r>
            <a:r>
              <a:rPr lang="hu-HU" sz="1600" dirty="0" smtClean="0"/>
              <a:t>840,000 Ft</a:t>
            </a:r>
            <a:r>
              <a:rPr lang="hu-HU" sz="1600" dirty="0"/>
              <a:t>, 2018-ra még várható </a:t>
            </a:r>
            <a:r>
              <a:rPr lang="hu-HU" sz="1600" dirty="0" smtClean="0"/>
              <a:t>kb. 200,000 Ft, ebből:  3 tag éves fizető, 4 tag félévnél nagyobb elmaradással;</a:t>
            </a:r>
          </a:p>
          <a:p>
            <a:r>
              <a:rPr lang="hu-HU" sz="1600" dirty="0" smtClean="0"/>
              <a:t>Minisztériumi </a:t>
            </a:r>
            <a:r>
              <a:rPr lang="hu-HU" sz="1600" dirty="0"/>
              <a:t>támogatás: </a:t>
            </a:r>
            <a:r>
              <a:rPr lang="hu-HU" sz="1600" dirty="0" smtClean="0"/>
              <a:t>nettó 14.9 m Ft még 2016-17-ben </a:t>
            </a:r>
            <a:endParaRPr lang="hu-HU" sz="1600" dirty="0"/>
          </a:p>
          <a:p>
            <a:pPr marL="0" indent="0">
              <a:buNone/>
            </a:pPr>
            <a:r>
              <a:rPr lang="hu-HU" sz="1800" b="1" dirty="0" smtClean="0"/>
              <a:t>Kiadások 2018-tól:</a:t>
            </a:r>
            <a:endParaRPr lang="hu-HU" sz="1800" b="1" dirty="0"/>
          </a:p>
          <a:p>
            <a:r>
              <a:rPr lang="hu-HU" sz="1800" dirty="0" err="1"/>
              <a:t>Admin</a:t>
            </a:r>
            <a:r>
              <a:rPr lang="hu-HU" sz="1800" dirty="0"/>
              <a:t>. költségek </a:t>
            </a:r>
          </a:p>
          <a:p>
            <a:pPr lvl="1"/>
            <a:r>
              <a:rPr lang="hu-HU" sz="1600" dirty="0"/>
              <a:t>Fordítási díj, irodai/nyomdai </a:t>
            </a:r>
            <a:r>
              <a:rPr lang="hu-HU" sz="1600" dirty="0" err="1"/>
              <a:t>ktg</a:t>
            </a:r>
            <a:r>
              <a:rPr lang="hu-HU" sz="1600" dirty="0"/>
              <a:t>., </a:t>
            </a:r>
            <a:r>
              <a:rPr lang="hu-HU" sz="1600" dirty="0" smtClean="0"/>
              <a:t>bankköltség: 245,463 Ft</a:t>
            </a:r>
          </a:p>
          <a:p>
            <a:pPr lvl="1"/>
            <a:r>
              <a:rPr lang="hu-HU" sz="1600" dirty="0" smtClean="0"/>
              <a:t>Titkárság személyi költség: 1,500,000 Ft</a:t>
            </a:r>
            <a:endParaRPr lang="hu-HU" sz="1600" dirty="0"/>
          </a:p>
          <a:p>
            <a:r>
              <a:rPr lang="hu-HU" sz="1800" dirty="0"/>
              <a:t>Rendezvényköltségek</a:t>
            </a:r>
          </a:p>
          <a:p>
            <a:pPr lvl="1"/>
            <a:r>
              <a:rPr lang="hu-HU" sz="1600" dirty="0"/>
              <a:t>Reprezentációs kiadások (ülések, plenáris összejövetelek</a:t>
            </a:r>
            <a:r>
              <a:rPr lang="hu-HU" sz="1600" dirty="0" smtClean="0"/>
              <a:t>): 411 686 Ft</a:t>
            </a:r>
            <a:endParaRPr lang="hu-HU" sz="1600" dirty="0"/>
          </a:p>
          <a:p>
            <a:pPr lvl="1"/>
            <a:r>
              <a:rPr lang="hu-HU" sz="1600" dirty="0"/>
              <a:t>Ipar Napjai 2018: </a:t>
            </a:r>
            <a:r>
              <a:rPr lang="en-GB" sz="1600" dirty="0"/>
              <a:t>2.588.052 Ft</a:t>
            </a:r>
            <a:r>
              <a:rPr lang="hu-HU" sz="1600" dirty="0"/>
              <a:t> (kifizetve, </a:t>
            </a:r>
            <a:r>
              <a:rPr lang="hu-HU" sz="1600" dirty="0" err="1"/>
              <a:t>kintlevőség</a:t>
            </a:r>
            <a:r>
              <a:rPr lang="hu-HU" sz="1600" dirty="0"/>
              <a:t>)</a:t>
            </a:r>
          </a:p>
          <a:p>
            <a:r>
              <a:rPr lang="hu-HU" sz="1800" dirty="0"/>
              <a:t>Nincs rendezve </a:t>
            </a:r>
            <a:r>
              <a:rPr lang="hu-HU" sz="1800" dirty="0" smtClean="0"/>
              <a:t>még </a:t>
            </a:r>
            <a:endParaRPr lang="hu-HU" sz="1800" dirty="0"/>
          </a:p>
          <a:p>
            <a:pPr lvl="1"/>
            <a:r>
              <a:rPr lang="hu-HU" sz="1600" dirty="0"/>
              <a:t>Személyi költségek (Titkárság, könyvelés, FB tiszteletdíj) </a:t>
            </a:r>
          </a:p>
          <a:p>
            <a:pPr lvl="1"/>
            <a:r>
              <a:rPr lang="hu-HU" sz="1600" dirty="0"/>
              <a:t>MTA SZTAKI szervezési, adminisztrációs, szakértői díj (2018. I. félév</a:t>
            </a:r>
            <a:r>
              <a:rPr lang="hu-HU" sz="1600" dirty="0" smtClean="0"/>
              <a:t>)</a:t>
            </a:r>
          </a:p>
          <a:p>
            <a:pPr marL="457200" lvl="1" indent="0">
              <a:buNone/>
            </a:pPr>
            <a:endParaRPr lang="hu-HU" sz="16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6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Az NTPSZ 2018-as költségvetése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97" y="790075"/>
            <a:ext cx="5724805" cy="54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5.</a:t>
            </a:r>
            <a:r>
              <a:rPr lang="hu-HU" sz="3600" dirty="0"/>
              <a:t>   Az </a:t>
            </a:r>
            <a:r>
              <a:rPr lang="hu-HU" sz="3600" dirty="0" err="1"/>
              <a:t>NTPSz</a:t>
            </a:r>
            <a:r>
              <a:rPr lang="hu-HU" sz="3600" dirty="0"/>
              <a:t> módosított Szervezeti és Működési Szabályzatának előterjesztése – Vita és határozathozatal</a:t>
            </a:r>
          </a:p>
          <a:p>
            <a:pPr marL="0" indent="0">
              <a:buNone/>
            </a:pPr>
            <a:r>
              <a:rPr lang="hu-HU" sz="3600" dirty="0" smtClean="0"/>
              <a:t> 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1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módosított SZMSZ főbb pontjai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Aft>
                <a:spcPts val="450"/>
              </a:spcAft>
              <a:buNone/>
            </a:pPr>
            <a:r>
              <a:rPr lang="hu-HU" b="1" dirty="0" smtClean="0"/>
              <a:t>Cél: a régi SZMSZ-t összhangba hozni a Szövetség Alapszabályával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I. Preambulum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II. Általános rendelkezések</a:t>
            </a:r>
          </a:p>
          <a:p>
            <a:pPr lvl="2">
              <a:spcAft>
                <a:spcPts val="450"/>
              </a:spcAft>
            </a:pPr>
            <a:r>
              <a:rPr lang="hu-HU" b="1" dirty="0"/>
              <a:t>Küldetés</a:t>
            </a:r>
            <a:r>
              <a:rPr lang="hu-HU" b="1" dirty="0" smtClean="0"/>
              <a:t>: az </a:t>
            </a:r>
            <a:r>
              <a:rPr lang="hu-HU" b="1" dirty="0"/>
              <a:t>internet-gazdaság megteremtésének </a:t>
            </a:r>
            <a:r>
              <a:rPr lang="hu-HU" b="1" dirty="0" smtClean="0"/>
              <a:t>előkészítése, </a:t>
            </a:r>
            <a:r>
              <a:rPr lang="hu-HU" b="1" dirty="0"/>
              <a:t>az Ipar 4.0 ökoszisztéma </a:t>
            </a:r>
            <a:r>
              <a:rPr lang="hu-HU" b="1" dirty="0" smtClean="0"/>
              <a:t>létrehozása, </a:t>
            </a:r>
            <a:r>
              <a:rPr lang="hu-HU" b="1" dirty="0"/>
              <a:t>valamint végső soron a magyar gazdaság versenyképességének megőrzését segítő feltételek </a:t>
            </a:r>
            <a:r>
              <a:rPr lang="hu-HU" b="1" dirty="0" smtClean="0"/>
              <a:t>elősegítése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III. Tagság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Csatlakozás – Belépés 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Tagsági formák </a:t>
            </a:r>
          </a:p>
          <a:p>
            <a:pPr lvl="3">
              <a:spcAft>
                <a:spcPts val="450"/>
              </a:spcAft>
            </a:pPr>
            <a:r>
              <a:rPr lang="hu-HU" b="1" dirty="0" smtClean="0"/>
              <a:t>A pártoló tagok vagyoni hozzájárulásának szabályozása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Jogok - Kötelezettségek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Kilépés – Megszűnés – Felfüggesztés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IV. A Szövetség struktúrája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Közgyűlés – Elnökség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Munkacsoportok</a:t>
            </a:r>
          </a:p>
          <a:p>
            <a:pPr lvl="2">
              <a:spcAft>
                <a:spcPts val="450"/>
              </a:spcAft>
            </a:pPr>
            <a:r>
              <a:rPr lang="hu-HU" b="1" dirty="0" smtClean="0"/>
              <a:t>Titkárság</a:t>
            </a:r>
          </a:p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8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/>
              <a:t>1.   </a:t>
            </a:r>
            <a:r>
              <a:rPr lang="hu-HU" sz="3600" dirty="0" smtClean="0"/>
              <a:t>A </a:t>
            </a:r>
            <a:r>
              <a:rPr lang="hu-HU" sz="3600" dirty="0"/>
              <a:t>Platform 2018-ban – 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      Tájékoztatás </a:t>
            </a:r>
            <a:r>
              <a:rPr lang="hu-HU" sz="3600" dirty="0"/>
              <a:t>és </a:t>
            </a:r>
            <a:r>
              <a:rPr lang="hu-HU" sz="3600" dirty="0" smtClean="0"/>
              <a:t>vita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09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6.</a:t>
            </a:r>
            <a:r>
              <a:rPr lang="hu-HU" sz="3600" dirty="0"/>
              <a:t>   Az </a:t>
            </a:r>
            <a:r>
              <a:rPr lang="hu-HU" sz="3600" dirty="0" err="1"/>
              <a:t>NTPSz</a:t>
            </a:r>
            <a:r>
              <a:rPr lang="hu-HU" sz="3600" dirty="0"/>
              <a:t> Titkársága Működési rendjének előterjesztése – Vita és határozathozatal</a:t>
            </a:r>
          </a:p>
          <a:p>
            <a:pPr marL="0" indent="0">
              <a:buNone/>
            </a:pPr>
            <a:r>
              <a:rPr lang="hu-HU" sz="3600" dirty="0" smtClean="0"/>
              <a:t> 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83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Titkárság Működési Rendje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hu-HU" b="1" dirty="0" smtClean="0"/>
              <a:t>A Titkárság helye  Szövetség szervezetén belül</a:t>
            </a:r>
          </a:p>
          <a:p>
            <a:pPr>
              <a:spcAft>
                <a:spcPts val="450"/>
              </a:spcAft>
            </a:pPr>
            <a:r>
              <a:rPr lang="hu-HU" b="1" dirty="0" smtClean="0"/>
              <a:t>A Titkárság feladatai</a:t>
            </a:r>
          </a:p>
          <a:p>
            <a:pPr lvl="1"/>
            <a:r>
              <a:rPr lang="hu-HU" dirty="0"/>
              <a:t>Csatlakozási és belépési kérelmek kezelése</a:t>
            </a:r>
          </a:p>
          <a:p>
            <a:pPr lvl="1"/>
            <a:r>
              <a:rPr lang="hu-HU" dirty="0"/>
              <a:t>Az NTPSZ honlapjának karbantartása </a:t>
            </a:r>
          </a:p>
          <a:p>
            <a:pPr lvl="1"/>
            <a:r>
              <a:rPr lang="hu-HU" dirty="0"/>
              <a:t>Az NTPSZ tagjaival való kommunikáció </a:t>
            </a:r>
          </a:p>
          <a:p>
            <a:pPr lvl="1"/>
            <a:r>
              <a:rPr lang="hu-HU" dirty="0"/>
              <a:t>Közgyűlések, Elnökségi ülések előkészítése</a:t>
            </a:r>
          </a:p>
          <a:p>
            <a:pPr lvl="1"/>
            <a:r>
              <a:rPr lang="hu-HU" dirty="0"/>
              <a:t>Munkacsoport ülések befogadása a SZTAKI székházába</a:t>
            </a:r>
          </a:p>
          <a:p>
            <a:pPr lvl="1"/>
            <a:r>
              <a:rPr lang="hu-HU" dirty="0"/>
              <a:t>A Munkacsoportokban folyó szakmai munka követése és nyilvántartása  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ITM-mel</a:t>
            </a:r>
            <a:r>
              <a:rPr lang="hu-HU" dirty="0"/>
              <a:t> való kapcsolattartás adminisztratív bonyolítása</a:t>
            </a:r>
          </a:p>
          <a:p>
            <a:pPr>
              <a:spcAft>
                <a:spcPts val="450"/>
              </a:spcAft>
            </a:pPr>
            <a:endParaRPr lang="hu-HU" b="1" dirty="0" smtClean="0"/>
          </a:p>
          <a:p>
            <a:pPr marL="457200" lvl="1" indent="0">
              <a:spcAft>
                <a:spcPts val="450"/>
              </a:spcAft>
              <a:buNone/>
            </a:pPr>
            <a:endParaRPr lang="hu-HU" b="1" dirty="0"/>
          </a:p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29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7.</a:t>
            </a:r>
            <a:r>
              <a:rPr lang="hu-HU" sz="3600" dirty="0"/>
              <a:t>   </a:t>
            </a:r>
            <a:r>
              <a:rPr lang="hu-HU" sz="3600" dirty="0" smtClean="0"/>
              <a:t>Kitekintés </a:t>
            </a:r>
            <a:r>
              <a:rPr lang="hu-HU" sz="3600" dirty="0"/>
              <a:t>a 2019-es évre: célok és </a:t>
            </a:r>
            <a:r>
              <a:rPr lang="hu-HU" sz="3600" dirty="0" smtClean="0"/>
              <a:t>	feladatok </a:t>
            </a:r>
            <a:endParaRPr lang="hu-HU" sz="3600" dirty="0"/>
          </a:p>
          <a:p>
            <a:pPr marL="0" indent="0">
              <a:buNone/>
            </a:pPr>
            <a:r>
              <a:rPr lang="hu-HU" sz="3600" dirty="0" smtClean="0"/>
              <a:t>	Tájékoztatás és vita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87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32490"/>
            <a:ext cx="7886700" cy="748930"/>
          </a:xfrm>
        </p:spPr>
        <p:txBody>
          <a:bodyPr>
            <a:noAutofit/>
          </a:bodyPr>
          <a:lstStyle/>
          <a:p>
            <a:r>
              <a:rPr lang="hu-HU" b="1" dirty="0" smtClean="0"/>
              <a:t>Elnökségi és </a:t>
            </a:r>
            <a:r>
              <a:rPr lang="hu-HU" b="1" dirty="0" err="1" smtClean="0"/>
              <a:t>össz-Platform</a:t>
            </a:r>
            <a:r>
              <a:rPr lang="hu-HU" b="1" dirty="0" smtClean="0"/>
              <a:t> célok 2019-ben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6801" y="1021465"/>
            <a:ext cx="8317642" cy="5176777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Tagság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Platformműködtetés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/>
              <a:t>Szakmai feladatok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Tervezett 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Az ipari </a:t>
            </a:r>
            <a:r>
              <a:rPr lang="hu-HU" dirty="0" err="1"/>
              <a:t>digitalizációs</a:t>
            </a:r>
            <a:r>
              <a:rPr lang="hu-HU" dirty="0"/>
              <a:t> stratégia </a:t>
            </a:r>
            <a:r>
              <a:rPr lang="hu-HU" dirty="0" smtClean="0"/>
              <a:t>közérthető</a:t>
            </a:r>
            <a:r>
              <a:rPr lang="hu-HU" dirty="0"/>
              <a:t>, aktuális és </a:t>
            </a:r>
            <a:r>
              <a:rPr lang="hu-HU" b="1" dirty="0"/>
              <a:t>publikus</a:t>
            </a:r>
            <a:r>
              <a:rPr lang="hu-HU" dirty="0"/>
              <a:t> </a:t>
            </a:r>
            <a:r>
              <a:rPr lang="hu-HU" dirty="0" smtClean="0"/>
              <a:t>újrafogalmazása, a létező Kérdőív felhasználásával, néhány terület mélyfúrásos kiemelésével;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 nemzetközi képviselet ellátása;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Közös tananyagfejlesztés </a:t>
            </a:r>
            <a:r>
              <a:rPr lang="hu-HU" dirty="0" smtClean="0"/>
              <a:t>I4.0 4.0 témákban (pl. </a:t>
            </a:r>
            <a:r>
              <a:rPr lang="hu-HU" dirty="0"/>
              <a:t>Logisztika </a:t>
            </a:r>
            <a:r>
              <a:rPr lang="hu-HU" dirty="0" smtClean="0"/>
              <a:t>);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Ellátási lánc kiépítése az oktatásban, zsákutcák </a:t>
            </a:r>
            <a:r>
              <a:rPr lang="hu-HU" dirty="0" smtClean="0"/>
              <a:t>kiszűrése;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Országos kísérleti mintarendszer hálózat </a:t>
            </a:r>
            <a:r>
              <a:rPr lang="hu-HU" dirty="0" smtClean="0"/>
              <a:t>kiépítése;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Kompetencia m</a:t>
            </a:r>
            <a:r>
              <a:rPr lang="en-US" dirty="0"/>
              <a:t>á</a:t>
            </a:r>
            <a:r>
              <a:rPr lang="hu-HU" dirty="0" err="1"/>
              <a:t>trix</a:t>
            </a:r>
            <a:r>
              <a:rPr lang="hu-HU" dirty="0"/>
              <a:t> </a:t>
            </a:r>
            <a:r>
              <a:rPr lang="hu-HU" dirty="0" smtClean="0"/>
              <a:t>kialakítása;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 jó nemzetközi gyakorlatot képviselő külsős vállalatok meghívása tematikus </a:t>
            </a:r>
            <a:r>
              <a:rPr lang="hu-HU" dirty="0" err="1" smtClean="0"/>
              <a:t>MCs</a:t>
            </a:r>
            <a:r>
              <a:rPr lang="hu-HU" dirty="0" smtClean="0"/>
              <a:t> ülésekre;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A </a:t>
            </a:r>
            <a:r>
              <a:rPr lang="hu-HU" dirty="0"/>
              <a:t>technológiai </a:t>
            </a:r>
            <a:r>
              <a:rPr lang="hu-HU" dirty="0" smtClean="0"/>
              <a:t>fejlődést elősegítő jogi </a:t>
            </a:r>
            <a:r>
              <a:rPr lang="hu-HU" dirty="0"/>
              <a:t>szabályozás </a:t>
            </a:r>
            <a:r>
              <a:rPr lang="hu-HU" dirty="0" smtClean="0"/>
              <a:t>kialakításához kutatómunka.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Munkacsoportok aktivitása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Hogyan tovább Jogi Munkacsoport?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hu-HU" b="1" dirty="0"/>
          </a:p>
          <a:p>
            <a:pPr lvl="1">
              <a:spcAft>
                <a:spcPts val="450"/>
              </a:spcAft>
            </a:pPr>
            <a:endParaRPr lang="hu-HU" sz="1900" b="1" dirty="0"/>
          </a:p>
          <a:p>
            <a:pPr marL="0" indent="0">
              <a:spcAft>
                <a:spcPts val="450"/>
              </a:spcAft>
              <a:buNone/>
            </a:pPr>
            <a:endParaRPr lang="hu-HU" b="1" dirty="0"/>
          </a:p>
          <a:p>
            <a:pPr marL="0" indent="0">
              <a:spcAft>
                <a:spcPts val="450"/>
              </a:spcAft>
              <a:buNone/>
            </a:pP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33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Stratégiai Tervezési Munkacsoport 2019-ben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21465"/>
            <a:ext cx="7886700" cy="529043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Szakmai feladatok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Közérthető, aktuális és publikus ipari </a:t>
            </a:r>
            <a:r>
              <a:rPr lang="hu-HU" dirty="0" err="1" smtClean="0"/>
              <a:t>digitalizációs</a:t>
            </a:r>
            <a:r>
              <a:rPr lang="hu-HU" dirty="0" smtClean="0"/>
              <a:t> stratégia megfogalmazása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Részvétel a most formálódó „innovációs ökoszisztéma” kialakításában</a:t>
            </a:r>
            <a:endParaRPr lang="hu-HU" dirty="0"/>
          </a:p>
          <a:p>
            <a:pPr lvl="1">
              <a:spcAft>
                <a:spcPts val="450"/>
              </a:spcAft>
            </a:pPr>
            <a:r>
              <a:rPr lang="hu-HU" dirty="0" smtClean="0"/>
              <a:t>Európai szintű képviselet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Kapcsolattartás az európai testvérszervezetekkel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Tervezett 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2017-es I4.0 stratégia aktualizálása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Kommunikációs és marketing terv kezdeményezése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ITM koordináció az öt pillér témájában: (1) </a:t>
            </a:r>
            <a:r>
              <a:rPr lang="hu-HU" dirty="0" err="1" smtClean="0"/>
              <a:t>digitalizáció</a:t>
            </a:r>
            <a:r>
              <a:rPr lang="hu-HU" dirty="0" smtClean="0"/>
              <a:t> </a:t>
            </a:r>
            <a:r>
              <a:rPr lang="hu-HU" dirty="0"/>
              <a:t>és vállalkozás-fejlesztés, </a:t>
            </a:r>
            <a:r>
              <a:rPr lang="hu-HU" dirty="0" smtClean="0"/>
              <a:t>(2) gyártás </a:t>
            </a:r>
            <a:r>
              <a:rPr lang="hu-HU" dirty="0"/>
              <a:t>és </a:t>
            </a:r>
            <a:r>
              <a:rPr lang="hu-HU" dirty="0" smtClean="0"/>
              <a:t>logisztika (3</a:t>
            </a:r>
            <a:r>
              <a:rPr lang="hu-HU" dirty="0"/>
              <a:t>) </a:t>
            </a:r>
            <a:r>
              <a:rPr lang="hu-HU" dirty="0" err="1"/>
              <a:t>munkaerőpiaci</a:t>
            </a:r>
            <a:r>
              <a:rPr lang="hu-HU" dirty="0"/>
              <a:t> fejlesztések, (4) KFI, (5) ökoszisztéma</a:t>
            </a:r>
            <a:endParaRPr lang="hu-HU" dirty="0" smtClean="0"/>
          </a:p>
          <a:p>
            <a:pPr lvl="1">
              <a:spcAft>
                <a:spcPts val="450"/>
              </a:spcAft>
            </a:pPr>
            <a:r>
              <a:rPr lang="hu-HU" dirty="0" err="1" smtClean="0"/>
              <a:t>Digitalising</a:t>
            </a:r>
            <a:r>
              <a:rPr lang="hu-HU" dirty="0" smtClean="0"/>
              <a:t> European </a:t>
            </a:r>
            <a:r>
              <a:rPr lang="hu-HU" dirty="0" err="1" smtClean="0"/>
              <a:t>Industry</a:t>
            </a:r>
            <a:r>
              <a:rPr lang="hu-HU" dirty="0" smtClean="0"/>
              <a:t> (DEI) programban való képviselet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Saját I4.0 NTP minősítési rendszer kidolgozása</a:t>
            </a:r>
          </a:p>
          <a:p>
            <a:pPr lvl="2">
              <a:spcAft>
                <a:spcPts val="450"/>
              </a:spcAft>
            </a:pPr>
            <a:r>
              <a:rPr lang="hu-HU" dirty="0" smtClean="0"/>
              <a:t>Ha van rá igény</a:t>
            </a:r>
            <a:endParaRPr lang="hu-HU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hu-HU" b="1" dirty="0"/>
              <a:t>A Munkacsoport </a:t>
            </a:r>
            <a:r>
              <a:rPr lang="hu-HU" b="1" dirty="0" smtClean="0"/>
              <a:t>tagjainak aktivitása</a:t>
            </a:r>
            <a:endParaRPr lang="hu-HU" b="1" dirty="0"/>
          </a:p>
          <a:p>
            <a:pPr lvl="1">
              <a:spcAft>
                <a:spcPts val="450"/>
              </a:spcAft>
            </a:pPr>
            <a:r>
              <a:rPr lang="hu-HU" dirty="0" smtClean="0"/>
              <a:t>A stratégia igen nagy erőfeszítést igényelt (+40 közreműködő)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Visszacsatolás, ill. támogatás hiányában nem várható el a szakmai feladatok végrehajtása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8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Gyártás és Logisztika Munkacsoport 2019-ben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1192191"/>
            <a:ext cx="8081717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Szakmai feladatok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Oktatás területén az Ipar 4.0 folyamatmérnök specializáció elindítása</a:t>
            </a:r>
          </a:p>
          <a:p>
            <a:pPr lvl="1">
              <a:spcAft>
                <a:spcPts val="450"/>
              </a:spcAft>
            </a:pPr>
            <a:r>
              <a:rPr lang="hu-HU" dirty="0" err="1" smtClean="0"/>
              <a:t>Fraunhofer</a:t>
            </a:r>
            <a:r>
              <a:rPr lang="hu-HU" dirty="0" smtClean="0"/>
              <a:t> Intézet, Grazi Műszaki Egyetem valamint magyar, osztrák és német iparvállalatokkal közös K+F pályázat benyújtása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Marie Curie Program (EU) keretében pályázat benyújtása dél-amerikai, európai és magyar partnerekkel közösen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Közös tananyagfejlesztés Logisztika 4.0 témában. Résztvevők: Santa </a:t>
            </a:r>
            <a:r>
              <a:rPr lang="hu-HU" dirty="0" err="1" smtClean="0"/>
              <a:t>Clara</a:t>
            </a:r>
            <a:r>
              <a:rPr lang="hu-HU" dirty="0" smtClean="0"/>
              <a:t> Egyetem, </a:t>
            </a:r>
            <a:r>
              <a:rPr lang="hu-HU" dirty="0" err="1" smtClean="0"/>
              <a:t>Otto-von-Guericke</a:t>
            </a:r>
            <a:r>
              <a:rPr lang="hu-HU" dirty="0" smtClean="0"/>
              <a:t> Egyetem Magdeburg és Miskolci Egyetem  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Tervezett tevékenységek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Szakmai fórumokon való fellépés</a:t>
            </a:r>
          </a:p>
          <a:p>
            <a:pPr lvl="1">
              <a:spcAft>
                <a:spcPts val="450"/>
              </a:spcAft>
            </a:pPr>
            <a:r>
              <a:rPr lang="hu-HU" b="1" dirty="0" smtClean="0"/>
              <a:t>Külföldi fórumokon való képviselet</a:t>
            </a:r>
          </a:p>
          <a:p>
            <a:pPr marL="992188" lvl="2" indent="-180975">
              <a:spcAft>
                <a:spcPts val="450"/>
              </a:spcAft>
            </a:pPr>
            <a:r>
              <a:rPr lang="hu-HU" dirty="0" smtClean="0"/>
              <a:t>2019.06.23-30.: X. International </a:t>
            </a:r>
            <a:r>
              <a:rPr lang="hu-HU" dirty="0" err="1" smtClean="0"/>
              <a:t>Scientific</a:t>
            </a:r>
            <a:r>
              <a:rPr lang="hu-HU" dirty="0" smtClean="0"/>
              <a:t> </a:t>
            </a:r>
            <a:r>
              <a:rPr lang="hu-HU" dirty="0" err="1" smtClean="0"/>
              <a:t>Conference</a:t>
            </a:r>
            <a:r>
              <a:rPr lang="hu-HU" dirty="0" smtClean="0"/>
              <a:t> of </a:t>
            </a:r>
            <a:r>
              <a:rPr lang="hu-HU" dirty="0" err="1" smtClean="0"/>
              <a:t>Mechanical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hu-HU" dirty="0" smtClean="0">
              <a:latin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>
                <a:solidFill>
                  <a:schemeClr val="tx1"/>
                </a:solidFill>
              </a:rPr>
              <a:t>Ipar 4.0 Nemzeti Technológiai Platform Szövetség – 2018. évi rendes közgyűlés                                  2018.11.23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</a:t>
            </a:r>
            <a:r>
              <a:rPr lang="hu-HU" dirty="0" smtClean="0"/>
              <a:t>FOT</a:t>
            </a:r>
            <a:r>
              <a:rPr lang="hu-HU" b="1" dirty="0" smtClean="0"/>
              <a:t> Munkacsoport 2019-ban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/>
              <a:t>Szakmai </a:t>
            </a:r>
            <a:r>
              <a:rPr lang="hu-HU" b="1" dirty="0" smtClean="0"/>
              <a:t>feladatok (a 2018. június 20.-i ülésen ismertetve)</a:t>
            </a:r>
          </a:p>
          <a:p>
            <a:pPr algn="just"/>
            <a:r>
              <a:rPr lang="hu-HU" dirty="0"/>
              <a:t>Ellátási lánc kiépítése az oktatásban, zsákutcák kiszűrése </a:t>
            </a:r>
          </a:p>
          <a:p>
            <a:pPr algn="just"/>
            <a:r>
              <a:rPr lang="hu-HU" dirty="0"/>
              <a:t>Oktatási módszerek </a:t>
            </a:r>
            <a:r>
              <a:rPr lang="hu-HU" dirty="0" err="1"/>
              <a:t>szinergikus</a:t>
            </a:r>
            <a:r>
              <a:rPr lang="hu-HU" dirty="0"/>
              <a:t> kezelése (duális, kooperatív, stb.)</a:t>
            </a:r>
          </a:p>
          <a:p>
            <a:pPr algn="just"/>
            <a:r>
              <a:rPr lang="hu-HU" dirty="0"/>
              <a:t>Szakképzési rendszer átvilágítása, javaslat a képzési programok módosítására Ipar 4.0 szemléletben az ITM és az oktatás szakembereivel együtt</a:t>
            </a:r>
          </a:p>
          <a:p>
            <a:pPr algn="just"/>
            <a:r>
              <a:rPr lang="hu-HU" dirty="0"/>
              <a:t>Célirányos képzések – továbbképzések rendszerének kialakítása (képzők képzése, tűszerű képzések) </a:t>
            </a:r>
          </a:p>
          <a:p>
            <a:pPr algn="just"/>
            <a:r>
              <a:rPr lang="hu-HU" dirty="0"/>
              <a:t>Felsőoktatási képzések fejlesztése (KKK, MBA)</a:t>
            </a:r>
          </a:p>
          <a:p>
            <a:r>
              <a:rPr lang="hu-HU" dirty="0"/>
              <a:t>Versenyképességi szakképzési centrum pilot továbbvitele Balatonfüreden</a:t>
            </a:r>
          </a:p>
          <a:p>
            <a:r>
              <a:rPr lang="hu-HU" dirty="0"/>
              <a:t>Minőségbiztosítási rendszer kialakítása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Tervezett tevékenységek:</a:t>
            </a:r>
          </a:p>
          <a:p>
            <a:pPr>
              <a:spcAft>
                <a:spcPts val="450"/>
              </a:spcAft>
            </a:pPr>
            <a:r>
              <a:rPr lang="hu-HU" dirty="0" smtClean="0"/>
              <a:t>A szakmai feladatokra szakmai csoportok működtetése, amennyiben annak  keretei biztosíthatók lesznek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</a:t>
            </a:r>
            <a:r>
              <a:rPr lang="hu-HU" b="1" dirty="0"/>
              <a:t>Munkacsoport tagjainak </a:t>
            </a:r>
            <a:r>
              <a:rPr lang="hu-HU" b="1" dirty="0" smtClean="0"/>
              <a:t>aktivitása: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dirty="0" smtClean="0"/>
              <a:t>Az MCS tagjainak többsége kész a feladatok végrehajtásában részt venni, de jelenleg az aktív munka feltételei még nem alakultak ki. 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73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I4.0 </a:t>
            </a:r>
            <a:r>
              <a:rPr lang="hu-HU" dirty="0" smtClean="0"/>
              <a:t>Kísérleti Mintarendszerek </a:t>
            </a:r>
            <a:r>
              <a:rPr lang="hu-HU" dirty="0" err="1"/>
              <a:t>Mcs</a:t>
            </a:r>
            <a:r>
              <a:rPr lang="hu-HU" dirty="0"/>
              <a:t> </a:t>
            </a:r>
            <a:r>
              <a:rPr lang="hu-HU" b="1" dirty="0" smtClean="0"/>
              <a:t>2019-ban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450"/>
              </a:spcAft>
              <a:buNone/>
            </a:pPr>
            <a:endParaRPr lang="hu-HU" b="1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/>
              <a:t>Tervezett </a:t>
            </a:r>
            <a:r>
              <a:rPr lang="hu-HU" b="1" dirty="0" smtClean="0"/>
              <a:t>tevékenységek</a:t>
            </a:r>
          </a:p>
          <a:p>
            <a:pPr marL="0" indent="0">
              <a:spcAft>
                <a:spcPts val="450"/>
              </a:spcAft>
              <a:buNone/>
            </a:pPr>
            <a:endParaRPr lang="hu-HU" b="1" dirty="0"/>
          </a:p>
          <a:p>
            <a:pPr lvl="1">
              <a:spcAft>
                <a:spcPts val="450"/>
              </a:spcAft>
            </a:pPr>
            <a:r>
              <a:rPr lang="hu-HU" dirty="0"/>
              <a:t>Elfogadásra kerülő </a:t>
            </a:r>
            <a:r>
              <a:rPr lang="hu-HU" dirty="0" smtClean="0"/>
              <a:t>Ipar 4.0 </a:t>
            </a:r>
            <a:r>
              <a:rPr lang="hu-HU" dirty="0"/>
              <a:t>stratégiai rövid távú </a:t>
            </a:r>
            <a:r>
              <a:rPr lang="hu-HU" dirty="0" smtClean="0"/>
              <a:t>feladatainak végrehajtása</a:t>
            </a:r>
            <a:endParaRPr lang="hu-HU" dirty="0"/>
          </a:p>
          <a:p>
            <a:pPr lvl="1">
              <a:spcAft>
                <a:spcPts val="450"/>
              </a:spcAft>
            </a:pPr>
            <a:r>
              <a:rPr lang="hu-HU" dirty="0"/>
              <a:t>Országos kísérleti mintarendszer hálózat kiépítése</a:t>
            </a:r>
            <a:endParaRPr lang="hu-HU" dirty="0" smtClean="0"/>
          </a:p>
          <a:p>
            <a:pPr lvl="1">
              <a:spcAft>
                <a:spcPts val="450"/>
              </a:spcAft>
            </a:pPr>
            <a:r>
              <a:rPr lang="hu-HU" dirty="0" smtClean="0"/>
              <a:t>Pályázati </a:t>
            </a:r>
            <a:r>
              <a:rPr lang="hu-HU" dirty="0"/>
              <a:t>források megteremtése Magyarországi új mintarendszerek számának növelése </a:t>
            </a:r>
            <a:r>
              <a:rPr lang="hu-HU" dirty="0" smtClean="0"/>
              <a:t>érdekében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Közös munka folytatása az 5G koalícióval 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Továbbra is várjuk az ITM Ipar 4.0-val kapcsolatos iránymutatását/álláspontját</a:t>
            </a:r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27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/>
              <a:t>ICT Munkacsoport 2019-ben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79332"/>
            <a:ext cx="7886700" cy="362044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Szakmai feladatok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Fontos input lesz, hogy az ITM az I4.0 stratégia kapcsán milyen álláspontot alakít ki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Tervezett tevékenységek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Szakmai fórumokon való fellépés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Pályázat tervezetek véleményezése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Kompetencia m</a:t>
            </a:r>
            <a:r>
              <a:rPr lang="en-US" dirty="0" smtClean="0"/>
              <a:t>á</a:t>
            </a:r>
            <a:r>
              <a:rPr lang="hu-HU" dirty="0" err="1" smtClean="0"/>
              <a:t>trix</a:t>
            </a:r>
            <a:r>
              <a:rPr lang="hu-HU" dirty="0" smtClean="0"/>
              <a:t> kialakítása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Minősítési rendszer kialakításának támogatása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Elfogadásra kerülő I4.0 stratégiai rövid távú akciói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8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Innovációs és Üzleti modell  Munkacsoport tevékenysége </a:t>
            </a:r>
            <a:r>
              <a:rPr lang="hu-HU" dirty="0" smtClean="0"/>
              <a:t>201</a:t>
            </a:r>
            <a:r>
              <a:rPr lang="en-GB" dirty="0" smtClean="0"/>
              <a:t>9</a:t>
            </a:r>
            <a:r>
              <a:rPr lang="hu-HU" dirty="0" smtClean="0"/>
              <a:t>-</a:t>
            </a:r>
            <a:r>
              <a:rPr lang="hu-HU" dirty="0" err="1" smtClean="0"/>
              <a:t>ban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/>
              <a:t>Szakmai feladatok</a:t>
            </a:r>
          </a:p>
          <a:p>
            <a:pPr lvl="1">
              <a:spcAft>
                <a:spcPts val="450"/>
              </a:spcAft>
            </a:pPr>
            <a:r>
              <a:rPr lang="en-GB" dirty="0" smtClean="0"/>
              <a:t>Ipar40 EU-s </a:t>
            </a:r>
            <a:r>
              <a:rPr lang="en-GB" dirty="0" err="1" smtClean="0"/>
              <a:t>kollaborativ</a:t>
            </a:r>
            <a:r>
              <a:rPr lang="en-GB" dirty="0" smtClean="0"/>
              <a:t> K+F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innovációs</a:t>
            </a:r>
            <a:r>
              <a:rPr lang="en-GB" dirty="0" smtClean="0"/>
              <a:t> </a:t>
            </a:r>
            <a:r>
              <a:rPr lang="en-GB" dirty="0" err="1" smtClean="0"/>
              <a:t>projektek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források</a:t>
            </a:r>
            <a:r>
              <a:rPr lang="en-GB" dirty="0" smtClean="0"/>
              <a:t> </a:t>
            </a:r>
            <a:r>
              <a:rPr lang="en-GB" dirty="0" err="1" smtClean="0"/>
              <a:t>felderítése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munkacsoport</a:t>
            </a:r>
            <a:r>
              <a:rPr lang="en-GB" dirty="0" smtClean="0"/>
              <a:t> </a:t>
            </a:r>
            <a:r>
              <a:rPr lang="en-GB" dirty="0" err="1" smtClean="0"/>
              <a:t>tagság</a:t>
            </a:r>
            <a:r>
              <a:rPr lang="en-GB" dirty="0" smtClean="0"/>
              <a:t> </a:t>
            </a:r>
            <a:r>
              <a:rPr lang="en-GB" dirty="0" err="1" smtClean="0"/>
              <a:t>tájékoztatása</a:t>
            </a:r>
            <a:endParaRPr lang="en-GB" dirty="0" smtClean="0"/>
          </a:p>
          <a:p>
            <a:pPr lvl="1">
              <a:spcAft>
                <a:spcPts val="450"/>
              </a:spcAft>
            </a:pPr>
            <a:r>
              <a:rPr lang="en-GB" dirty="0" err="1" smtClean="0"/>
              <a:t>Jó</a:t>
            </a:r>
            <a:r>
              <a:rPr lang="en-GB" dirty="0" smtClean="0"/>
              <a:t> </a:t>
            </a:r>
            <a:r>
              <a:rPr lang="en-GB" dirty="0" err="1" smtClean="0"/>
              <a:t>példák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minták</a:t>
            </a:r>
            <a:r>
              <a:rPr lang="en-GB" dirty="0" smtClean="0"/>
              <a:t> </a:t>
            </a:r>
            <a:r>
              <a:rPr lang="en-GB" dirty="0" err="1" smtClean="0"/>
              <a:t>kiválasztása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bemutatása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Tervezett </a:t>
            </a:r>
            <a:r>
              <a:rPr lang="hu-HU" b="1" dirty="0"/>
              <a:t>tevékenységek</a:t>
            </a:r>
          </a:p>
          <a:p>
            <a:pPr lvl="1">
              <a:spcAft>
                <a:spcPts val="450"/>
              </a:spcAft>
            </a:pPr>
            <a:r>
              <a:rPr lang="en-GB" dirty="0" smtClean="0"/>
              <a:t>EU-s Ipar</a:t>
            </a:r>
            <a:r>
              <a:rPr lang="hu-HU" dirty="0" smtClean="0"/>
              <a:t> </a:t>
            </a:r>
            <a:r>
              <a:rPr lang="en-GB" dirty="0" smtClean="0"/>
              <a:t>4</a:t>
            </a:r>
            <a:r>
              <a:rPr lang="hu-HU" dirty="0" smtClean="0"/>
              <a:t>.</a:t>
            </a:r>
            <a:r>
              <a:rPr lang="en-GB" dirty="0" smtClean="0"/>
              <a:t>0 </a:t>
            </a:r>
            <a:r>
              <a:rPr lang="en-GB" dirty="0" err="1" smtClean="0"/>
              <a:t>és</a:t>
            </a:r>
            <a:r>
              <a:rPr lang="en-GB" dirty="0" smtClean="0"/>
              <a:t> K+F/</a:t>
            </a:r>
            <a:r>
              <a:rPr lang="en-GB" dirty="0" err="1" smtClean="0"/>
              <a:t>innovációs</a:t>
            </a:r>
            <a:r>
              <a:rPr lang="en-GB" dirty="0" smtClean="0"/>
              <a:t> </a:t>
            </a:r>
            <a:r>
              <a:rPr lang="en-GB" dirty="0" err="1" smtClean="0"/>
              <a:t>programokkal</a:t>
            </a:r>
            <a:r>
              <a:rPr lang="en-GB" dirty="0" smtClean="0"/>
              <a:t> </a:t>
            </a:r>
            <a:r>
              <a:rPr lang="en-GB" dirty="0" err="1" smtClean="0"/>
              <a:t>kapcsolatos</a:t>
            </a:r>
            <a:r>
              <a:rPr lang="en-GB" dirty="0" smtClean="0"/>
              <a:t> (Horizon2020) </a:t>
            </a:r>
            <a:r>
              <a:rPr lang="en-GB" dirty="0" err="1" smtClean="0"/>
              <a:t>rendezvényeken</a:t>
            </a:r>
            <a:r>
              <a:rPr lang="en-GB" dirty="0" smtClean="0"/>
              <a:t> </a:t>
            </a:r>
            <a:r>
              <a:rPr lang="en-GB" dirty="0" err="1" smtClean="0"/>
              <a:t>való</a:t>
            </a:r>
            <a:r>
              <a:rPr lang="en-GB" dirty="0" smtClean="0"/>
              <a:t> </a:t>
            </a:r>
            <a:r>
              <a:rPr lang="en-GB" dirty="0" err="1" smtClean="0"/>
              <a:t>részvétel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munkacsoport</a:t>
            </a:r>
            <a:r>
              <a:rPr lang="en-GB" dirty="0" smtClean="0"/>
              <a:t> </a:t>
            </a:r>
            <a:r>
              <a:rPr lang="en-GB" dirty="0" err="1" smtClean="0"/>
              <a:t>képviselet</a:t>
            </a:r>
            <a:r>
              <a:rPr lang="en-GB" dirty="0" smtClean="0"/>
              <a:t> (</a:t>
            </a:r>
            <a:r>
              <a:rPr lang="en-GB" dirty="0" err="1" smtClean="0"/>
              <a:t>első</a:t>
            </a:r>
            <a:r>
              <a:rPr lang="en-GB" dirty="0" smtClean="0"/>
              <a:t> </a:t>
            </a:r>
            <a:r>
              <a:rPr lang="en-GB" dirty="0" err="1" smtClean="0"/>
              <a:t>sorban</a:t>
            </a:r>
            <a:r>
              <a:rPr lang="en-GB" dirty="0" smtClean="0"/>
              <a:t> </a:t>
            </a:r>
            <a:r>
              <a:rPr lang="en-GB" dirty="0" err="1" smtClean="0"/>
              <a:t>külföldön</a:t>
            </a:r>
            <a:r>
              <a:rPr lang="en-GB" dirty="0" smtClean="0"/>
              <a:t>)</a:t>
            </a:r>
          </a:p>
          <a:p>
            <a:pPr lvl="1">
              <a:spcAft>
                <a:spcPts val="450"/>
              </a:spcAft>
            </a:pPr>
            <a:r>
              <a:rPr lang="en-GB" dirty="0" err="1" smtClean="0"/>
              <a:t>Esetleges</a:t>
            </a:r>
            <a:r>
              <a:rPr lang="en-GB" dirty="0" smtClean="0"/>
              <a:t> </a:t>
            </a:r>
            <a:r>
              <a:rPr lang="en-GB" dirty="0" err="1" smtClean="0"/>
              <a:t>hazai</a:t>
            </a:r>
            <a:r>
              <a:rPr lang="en-GB" dirty="0" smtClean="0"/>
              <a:t> </a:t>
            </a:r>
            <a:r>
              <a:rPr lang="en-GB" dirty="0" err="1" smtClean="0"/>
              <a:t>nyertesek</a:t>
            </a:r>
            <a:r>
              <a:rPr lang="en-GB" dirty="0" smtClean="0"/>
              <a:t>, </a:t>
            </a:r>
            <a:r>
              <a:rPr lang="en-GB" dirty="0" err="1" smtClean="0"/>
              <a:t>kollaborativ</a:t>
            </a:r>
            <a:r>
              <a:rPr lang="en-GB" dirty="0" smtClean="0"/>
              <a:t> K+F-ben </a:t>
            </a:r>
            <a:r>
              <a:rPr lang="en-GB" dirty="0" err="1" smtClean="0"/>
              <a:t>tapasztalatot</a:t>
            </a:r>
            <a:r>
              <a:rPr lang="en-GB" dirty="0" smtClean="0"/>
              <a:t> </a:t>
            </a:r>
            <a:r>
              <a:rPr lang="en-GB" dirty="0" err="1" smtClean="0"/>
              <a:t>szerzett</a:t>
            </a:r>
            <a:r>
              <a:rPr lang="en-GB" dirty="0" smtClean="0"/>
              <a:t> </a:t>
            </a:r>
            <a:r>
              <a:rPr lang="en-GB" dirty="0" err="1" smtClean="0"/>
              <a:t>szereplők</a:t>
            </a:r>
            <a:r>
              <a:rPr lang="en-GB" dirty="0" smtClean="0"/>
              <a:t> </a:t>
            </a:r>
            <a:r>
              <a:rPr lang="en-GB" dirty="0" err="1" smtClean="0"/>
              <a:t>meghívása</a:t>
            </a:r>
            <a:r>
              <a:rPr lang="en-GB" dirty="0" smtClean="0"/>
              <a:t> </a:t>
            </a:r>
            <a:r>
              <a:rPr lang="en-GB" dirty="0" err="1" smtClean="0"/>
              <a:t>munkacsoport</a:t>
            </a:r>
            <a:r>
              <a:rPr lang="en-GB" dirty="0" smtClean="0"/>
              <a:t> </a:t>
            </a:r>
            <a:r>
              <a:rPr lang="en-GB" dirty="0" err="1" smtClean="0"/>
              <a:t>ülésre</a:t>
            </a:r>
            <a:r>
              <a:rPr lang="en-GB" dirty="0" smtClean="0"/>
              <a:t>, </a:t>
            </a:r>
            <a:r>
              <a:rPr lang="en-GB" dirty="0" err="1" smtClean="0"/>
              <a:t>hogy</a:t>
            </a:r>
            <a:r>
              <a:rPr lang="en-GB" dirty="0" smtClean="0"/>
              <a:t> </a:t>
            </a:r>
            <a:r>
              <a:rPr lang="en-GB" dirty="0" err="1" smtClean="0"/>
              <a:t>jó</a:t>
            </a:r>
            <a:r>
              <a:rPr lang="en-GB" dirty="0" smtClean="0"/>
              <a:t> </a:t>
            </a:r>
            <a:r>
              <a:rPr lang="en-GB" dirty="0" err="1" smtClean="0"/>
              <a:t>gyakorlatként</a:t>
            </a:r>
            <a:r>
              <a:rPr lang="en-GB" dirty="0" smtClean="0"/>
              <a:t> </a:t>
            </a:r>
            <a:r>
              <a:rPr lang="en-GB" dirty="0" err="1" smtClean="0"/>
              <a:t>elmondják</a:t>
            </a:r>
            <a:r>
              <a:rPr lang="en-GB" dirty="0" smtClean="0"/>
              <a:t> </a:t>
            </a:r>
            <a:r>
              <a:rPr lang="en-GB" dirty="0" err="1" smtClean="0"/>
              <a:t>tapasztalataikat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</a:t>
            </a:r>
            <a:r>
              <a:rPr lang="hu-HU" b="1" dirty="0"/>
              <a:t>Munkacsoport tagjainak aktivitása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Munkacsoport ülések és </a:t>
            </a:r>
            <a:r>
              <a:rPr lang="hu-HU" dirty="0" smtClean="0"/>
              <a:t>témáik</a:t>
            </a:r>
            <a:r>
              <a:rPr lang="en-GB" dirty="0" smtClean="0"/>
              <a:t>: </a:t>
            </a:r>
            <a:r>
              <a:rPr lang="en-GB" dirty="0" err="1" smtClean="0"/>
              <a:t>tavasszal</a:t>
            </a:r>
            <a:r>
              <a:rPr lang="en-GB" dirty="0" smtClean="0"/>
              <a:t>/</a:t>
            </a:r>
            <a:r>
              <a:rPr lang="en-GB" dirty="0" err="1" smtClean="0"/>
              <a:t>nyár</a:t>
            </a:r>
            <a:r>
              <a:rPr lang="en-GB" dirty="0" smtClean="0"/>
              <a:t> </a:t>
            </a:r>
            <a:r>
              <a:rPr lang="en-GB" dirty="0" err="1" smtClean="0"/>
              <a:t>elején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ősszel</a:t>
            </a:r>
            <a:r>
              <a:rPr lang="en-GB" dirty="0" smtClean="0"/>
              <a:t> </a:t>
            </a:r>
            <a:r>
              <a:rPr lang="en-GB" dirty="0"/>
              <a:t>EU-s Ipar40 </a:t>
            </a:r>
            <a:r>
              <a:rPr lang="en-GB" dirty="0" err="1"/>
              <a:t>és</a:t>
            </a:r>
            <a:r>
              <a:rPr lang="en-GB" dirty="0"/>
              <a:t> K+F/</a:t>
            </a:r>
            <a:r>
              <a:rPr lang="en-GB" dirty="0" err="1"/>
              <a:t>innovációs</a:t>
            </a:r>
            <a:r>
              <a:rPr lang="en-GB" dirty="0"/>
              <a:t> </a:t>
            </a:r>
            <a:r>
              <a:rPr lang="en-GB" dirty="0" err="1" smtClean="0"/>
              <a:t>programok</a:t>
            </a:r>
            <a:r>
              <a:rPr lang="en-GB" dirty="0" smtClean="0"/>
              <a:t> (</a:t>
            </a:r>
            <a:r>
              <a:rPr lang="en-GB" dirty="0" err="1" smtClean="0"/>
              <a:t>első</a:t>
            </a:r>
            <a:r>
              <a:rPr lang="en-GB" dirty="0" smtClean="0"/>
              <a:t> </a:t>
            </a:r>
            <a:r>
              <a:rPr lang="en-GB" dirty="0" err="1" smtClean="0"/>
              <a:t>sorban</a:t>
            </a:r>
            <a:r>
              <a:rPr lang="en-GB" dirty="0" smtClean="0"/>
              <a:t> Horizon2020</a:t>
            </a:r>
            <a:r>
              <a:rPr lang="en-GB" dirty="0"/>
              <a:t>) </a:t>
            </a:r>
            <a:r>
              <a:rPr lang="en-GB" dirty="0" err="1" smtClean="0"/>
              <a:t>bemutatása</a:t>
            </a:r>
            <a:r>
              <a:rPr lang="en-GB" dirty="0" smtClean="0"/>
              <a:t>, </a:t>
            </a:r>
            <a:r>
              <a:rPr lang="en-GB" dirty="0" err="1" smtClean="0"/>
              <a:t>jó</a:t>
            </a:r>
            <a:r>
              <a:rPr lang="en-GB" dirty="0" smtClean="0"/>
              <a:t> </a:t>
            </a:r>
            <a:r>
              <a:rPr lang="en-GB" dirty="0" err="1" smtClean="0"/>
              <a:t>gyakorlatok</a:t>
            </a:r>
            <a:r>
              <a:rPr lang="en-GB" dirty="0" smtClean="0"/>
              <a:t> </a:t>
            </a:r>
            <a:r>
              <a:rPr lang="en-GB" dirty="0" err="1" smtClean="0"/>
              <a:t>elemzése</a:t>
            </a:r>
            <a:r>
              <a:rPr lang="en-GB" dirty="0" smtClean="0"/>
              <a:t>, </a:t>
            </a:r>
            <a:r>
              <a:rPr lang="en-GB" dirty="0" err="1" smtClean="0"/>
              <a:t>promóciója</a:t>
            </a:r>
            <a:r>
              <a:rPr lang="en-GB" dirty="0" smtClean="0"/>
              <a:t> 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90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err="1" smtClean="0"/>
              <a:t>NTPSz</a:t>
            </a:r>
            <a:r>
              <a:rPr lang="hu-HU" b="1" dirty="0" smtClean="0"/>
              <a:t> Elnökség beszámolója (2017. október 10. óta)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6801" y="1021465"/>
            <a:ext cx="8317642" cy="5176777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Tagság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2017. december 101 tag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Jelenleg: 72 tag</a:t>
            </a:r>
          </a:p>
          <a:p>
            <a:pPr lvl="2">
              <a:spcAft>
                <a:spcPts val="450"/>
              </a:spcAft>
            </a:pPr>
            <a:r>
              <a:rPr lang="hu-HU" sz="1800" dirty="0" smtClean="0"/>
              <a:t>Rendes: 61</a:t>
            </a:r>
          </a:p>
          <a:p>
            <a:pPr lvl="2">
              <a:spcAft>
                <a:spcPts val="450"/>
              </a:spcAft>
            </a:pPr>
            <a:r>
              <a:rPr lang="hu-HU" sz="1800" dirty="0" smtClean="0"/>
              <a:t>Tiszteletbeli: 11</a:t>
            </a:r>
          </a:p>
          <a:p>
            <a:pPr lvl="2">
              <a:spcAft>
                <a:spcPts val="450"/>
              </a:spcAft>
            </a:pPr>
            <a:r>
              <a:rPr lang="hu-HU" sz="1800" dirty="0" smtClean="0"/>
              <a:t>Kilépett: 10</a:t>
            </a:r>
          </a:p>
          <a:p>
            <a:pPr lvl="2">
              <a:spcAft>
                <a:spcPts val="450"/>
              </a:spcAft>
            </a:pPr>
            <a:r>
              <a:rPr lang="hu-HU" sz="1800" dirty="0" smtClean="0"/>
              <a:t>Még nem csatlakozott: 28</a:t>
            </a:r>
            <a:endParaRPr lang="hu-HU" sz="1800" dirty="0"/>
          </a:p>
          <a:p>
            <a:pPr marL="0" indent="0">
              <a:spcAft>
                <a:spcPts val="450"/>
              </a:spcAft>
              <a:buNone/>
            </a:pPr>
            <a:r>
              <a:rPr lang="hu-HU" b="1" dirty="0"/>
              <a:t>Platformműködtetés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Platform </a:t>
            </a:r>
            <a:r>
              <a:rPr lang="hu-HU" dirty="0" smtClean="0"/>
              <a:t>adminisztráció</a:t>
            </a:r>
          </a:p>
          <a:p>
            <a:pPr lvl="1">
              <a:spcAft>
                <a:spcPts val="450"/>
              </a:spcAft>
            </a:pPr>
            <a:r>
              <a:rPr lang="hu-HU" dirty="0"/>
              <a:t>Taggyűlés tartása, Szövetséggé alakulás </a:t>
            </a:r>
            <a:r>
              <a:rPr lang="hu-HU" dirty="0" smtClean="0"/>
              <a:t>lebonyolítása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Tagsági </a:t>
            </a:r>
            <a:r>
              <a:rPr lang="hu-HU" dirty="0"/>
              <a:t>ügyek </a:t>
            </a:r>
            <a:r>
              <a:rPr lang="hu-HU" dirty="0" smtClean="0"/>
              <a:t>intézése</a:t>
            </a:r>
          </a:p>
          <a:p>
            <a:pPr lvl="1">
              <a:spcAft>
                <a:spcPts val="450"/>
              </a:spcAft>
            </a:pPr>
            <a:r>
              <a:rPr lang="hu-HU" dirty="0" smtClean="0"/>
              <a:t>Belső rendezvények lebonyolítása</a:t>
            </a:r>
          </a:p>
          <a:p>
            <a:pPr lvl="1">
              <a:spcAft>
                <a:spcPts val="450"/>
              </a:spcAft>
            </a:pPr>
            <a:endParaRPr lang="hu-HU" sz="1900" b="1" dirty="0"/>
          </a:p>
          <a:p>
            <a:pPr marL="0" indent="0">
              <a:spcAft>
                <a:spcPts val="450"/>
              </a:spcAft>
              <a:buNone/>
            </a:pPr>
            <a:endParaRPr lang="hu-HU" b="1" dirty="0"/>
          </a:p>
          <a:p>
            <a:pPr marL="0" indent="0">
              <a:spcAft>
                <a:spcPts val="450"/>
              </a:spcAft>
              <a:buNone/>
            </a:pP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5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A Jogi Keretek </a:t>
            </a:r>
            <a:r>
              <a:rPr lang="hu-HU" dirty="0" err="1" smtClean="0"/>
              <a:t>MCs</a:t>
            </a:r>
            <a:r>
              <a:rPr lang="hu-HU" dirty="0" smtClean="0"/>
              <a:t> </a:t>
            </a:r>
            <a:r>
              <a:rPr lang="hu-HU" b="1" dirty="0" smtClean="0"/>
              <a:t>tevékenysége 2019-ben ?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A 2018-ra tervezett szakmai feladatok, Kutatási tevékenységek…:</a:t>
            </a:r>
          </a:p>
          <a:p>
            <a:pPr marL="0" indent="0" algn="just">
              <a:buNone/>
            </a:pPr>
            <a:r>
              <a:rPr lang="hu-HU" dirty="0"/>
              <a:t>A jogi környezet segítheti, de akadályozhatja is a technológiai fejlődést, így a megfelelő jogi szabályozás kialakítása alapvető nemzetgazdasági kérdés is.</a:t>
            </a:r>
          </a:p>
          <a:p>
            <a:pPr algn="just"/>
            <a:r>
              <a:rPr lang="hu-HU" b="1" dirty="0"/>
              <a:t>Fókuszpontok:</a:t>
            </a:r>
            <a:endParaRPr lang="hu-HU" dirty="0"/>
          </a:p>
          <a:p>
            <a:pPr lvl="1" algn="just"/>
            <a:r>
              <a:rPr lang="hu-HU" dirty="0" smtClean="0"/>
              <a:t>EU-kezdeményezések</a:t>
            </a:r>
            <a:r>
              <a:rPr lang="hu-HU" i="1" dirty="0" smtClean="0"/>
              <a:t> </a:t>
            </a:r>
            <a:r>
              <a:rPr lang="hu-HU" dirty="0"/>
              <a:t>(</a:t>
            </a:r>
            <a:r>
              <a:rPr lang="hu-HU" i="1" dirty="0"/>
              <a:t>GEAR 2030, </a:t>
            </a:r>
            <a:r>
              <a:rPr lang="hu-HU" dirty="0"/>
              <a:t>a Bizottság Iparpolitikai stratégiája: Beruházás az intelligens, innovatív és fenntartható iparba) és általában a kapcsolódó uniós másodlagos </a:t>
            </a:r>
            <a:r>
              <a:rPr lang="hu-HU" dirty="0" smtClean="0"/>
              <a:t>jogforrások;</a:t>
            </a:r>
          </a:p>
          <a:p>
            <a:pPr lvl="1" algn="just"/>
            <a:r>
              <a:rPr lang="hu-HU" dirty="0" smtClean="0"/>
              <a:t>Az Ipari </a:t>
            </a:r>
            <a:r>
              <a:rPr lang="hu-HU" dirty="0"/>
              <a:t>tulajdonnal és szerzői joggal kapcsolatos </a:t>
            </a:r>
            <a:r>
              <a:rPr lang="hu-HU" dirty="0" smtClean="0"/>
              <a:t>problémák;</a:t>
            </a:r>
            <a:endParaRPr lang="hu-HU" dirty="0"/>
          </a:p>
          <a:p>
            <a:pPr lvl="1" algn="just"/>
            <a:r>
              <a:rPr lang="hu-HU" dirty="0" smtClean="0"/>
              <a:t>A közlekedési </a:t>
            </a:r>
            <a:r>
              <a:rPr lang="hu-HU" dirty="0"/>
              <a:t>jogi kérdések (automatikus járművek, járműrendszerek új jogi problémái</a:t>
            </a:r>
            <a:r>
              <a:rPr lang="hu-HU" dirty="0" smtClean="0"/>
              <a:t>);</a:t>
            </a:r>
            <a:endParaRPr lang="hu-HU" dirty="0"/>
          </a:p>
          <a:p>
            <a:pPr lvl="1" algn="just"/>
            <a:r>
              <a:rPr lang="hu-HU" dirty="0" smtClean="0"/>
              <a:t>Felelősségi </a:t>
            </a:r>
            <a:r>
              <a:rPr lang="hu-HU" dirty="0"/>
              <a:t>kérdések (polgári jogi kártérítési, munkajogi – „robot“</a:t>
            </a:r>
            <a:r>
              <a:rPr lang="hu-HU" dirty="0" err="1"/>
              <a:t>-ember</a:t>
            </a:r>
            <a:r>
              <a:rPr lang="hu-HU" dirty="0"/>
              <a:t> kapcsolat, büntetőjogi- csak egy konkrét személy lehet a büntetőjogi felelősség alanya</a:t>
            </a:r>
            <a:r>
              <a:rPr lang="hu-HU" dirty="0" smtClean="0"/>
              <a:t>);</a:t>
            </a:r>
            <a:endParaRPr lang="hu-HU" dirty="0"/>
          </a:p>
          <a:p>
            <a:pPr lvl="1" algn="just"/>
            <a:r>
              <a:rPr lang="hu-HU" dirty="0"/>
              <a:t>Büntetőjogi </a:t>
            </a:r>
            <a:r>
              <a:rPr lang="hu-HU" dirty="0" smtClean="0"/>
              <a:t>aspektusok;</a:t>
            </a:r>
          </a:p>
          <a:p>
            <a:pPr lvl="1" algn="just"/>
            <a:r>
              <a:rPr lang="hu-HU" dirty="0"/>
              <a:t>Nemzetközi magánjogi </a:t>
            </a:r>
            <a:r>
              <a:rPr lang="hu-HU" dirty="0" smtClean="0"/>
              <a:t>problémák;</a:t>
            </a:r>
          </a:p>
          <a:p>
            <a:pPr lvl="1" algn="just"/>
            <a:r>
              <a:rPr lang="hu-HU" dirty="0" smtClean="0"/>
              <a:t>Biztosítási kérdések;</a:t>
            </a:r>
          </a:p>
          <a:p>
            <a:pPr lvl="1" algn="just"/>
            <a:r>
              <a:rPr lang="hu-HU" dirty="0" smtClean="0"/>
              <a:t>Az informatika </a:t>
            </a:r>
            <a:r>
              <a:rPr lang="hu-HU" dirty="0"/>
              <a:t>és jog (Pl.: informatikai biztonság, </a:t>
            </a:r>
            <a:r>
              <a:rPr lang="hu-HU" dirty="0" err="1"/>
              <a:t>kiberbűnözés</a:t>
            </a:r>
            <a:r>
              <a:rPr lang="hu-HU" dirty="0"/>
              <a:t>, </a:t>
            </a:r>
            <a:r>
              <a:rPr lang="hu-HU" dirty="0" smtClean="0"/>
              <a:t>adatvédelem</a:t>
            </a:r>
            <a:r>
              <a:rPr lang="hu-HU" dirty="0"/>
              <a:t>, Big Data</a:t>
            </a:r>
            <a:r>
              <a:rPr lang="hu-HU" dirty="0" smtClean="0"/>
              <a:t>);</a:t>
            </a:r>
            <a:endParaRPr lang="hu-HU" dirty="0"/>
          </a:p>
          <a:p>
            <a:pPr lvl="1" algn="just"/>
            <a:r>
              <a:rPr lang="hu-HU" dirty="0" smtClean="0"/>
              <a:t>Fogyasztóvédelmi kérdések;</a:t>
            </a:r>
            <a:endParaRPr lang="hu-HU" dirty="0"/>
          </a:p>
          <a:p>
            <a:pPr lvl="1" algn="just"/>
            <a:r>
              <a:rPr lang="hu-HU" dirty="0" smtClean="0"/>
              <a:t>A környezeti </a:t>
            </a:r>
            <a:r>
              <a:rPr lang="hu-HU" dirty="0"/>
              <a:t>jog </a:t>
            </a:r>
            <a:r>
              <a:rPr lang="hu-HU" dirty="0" smtClean="0"/>
              <a:t>kérdései.</a:t>
            </a:r>
            <a:endParaRPr lang="hu-HU" dirty="0"/>
          </a:p>
          <a:p>
            <a:pPr marL="0" indent="0">
              <a:spcAft>
                <a:spcPts val="450"/>
              </a:spcAft>
              <a:buNone/>
            </a:pPr>
            <a:endParaRPr lang="hu-HU" b="1" dirty="0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4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8.</a:t>
            </a:r>
            <a:r>
              <a:rPr lang="hu-HU" sz="3600" dirty="0"/>
              <a:t>   </a:t>
            </a:r>
            <a:r>
              <a:rPr lang="hu-HU" sz="3600" dirty="0" smtClean="0"/>
              <a:t>Egyebek</a:t>
            </a:r>
            <a:endParaRPr lang="hu-HU" sz="3600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41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A Platform Elnökség beszámolója (2017. október 10. óta)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955590"/>
            <a:ext cx="8457685" cy="5356309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sz="2400" b="1" dirty="0" smtClean="0"/>
              <a:t>Stratégiai </a:t>
            </a:r>
            <a:r>
              <a:rPr lang="hu-HU" sz="2400" b="1" dirty="0"/>
              <a:t>tanácsadás az </a:t>
            </a:r>
            <a:r>
              <a:rPr lang="hu-HU" sz="2400" b="1" dirty="0" err="1" smtClean="0"/>
              <a:t>NGM-nek</a:t>
            </a:r>
            <a:endParaRPr lang="hu-HU" sz="2400" b="1" dirty="0" smtClean="0"/>
          </a:p>
          <a:p>
            <a:pPr lvl="1">
              <a:spcAft>
                <a:spcPts val="450"/>
              </a:spcAft>
            </a:pPr>
            <a:r>
              <a:rPr lang="hu-HU" sz="2200" dirty="0"/>
              <a:t>Pályázati kiírások (GINOP) szakmai véleményezése</a:t>
            </a:r>
          </a:p>
          <a:p>
            <a:pPr lvl="1">
              <a:spcAft>
                <a:spcPts val="450"/>
              </a:spcAft>
            </a:pPr>
            <a:r>
              <a:rPr lang="hu-HU" sz="2200" dirty="0"/>
              <a:t>Kérdőíves felmérés: </a:t>
            </a:r>
            <a:r>
              <a:rPr lang="en-GB" sz="2200" dirty="0"/>
              <a:t>11/04/2017 - </a:t>
            </a:r>
            <a:r>
              <a:rPr lang="en-GB" sz="2200" b="1" dirty="0"/>
              <a:t>01/06/2018</a:t>
            </a:r>
            <a:r>
              <a:rPr lang="en-GB" sz="2200" dirty="0"/>
              <a:t>)              </a:t>
            </a:r>
            <a:endParaRPr lang="hu-HU" sz="2200" dirty="0"/>
          </a:p>
          <a:p>
            <a:pPr lvl="2">
              <a:spcBef>
                <a:spcPts val="0"/>
              </a:spcBef>
              <a:spcAft>
                <a:spcPts val="450"/>
              </a:spcAft>
            </a:pPr>
            <a:r>
              <a:rPr lang="en-GB" sz="1900" dirty="0"/>
              <a:t>232</a:t>
            </a:r>
            <a:r>
              <a:rPr lang="hu-HU" sz="1900" dirty="0"/>
              <a:t> teljes, illetve részleges, de értékelhető </a:t>
            </a:r>
            <a:r>
              <a:rPr lang="hu-HU" sz="1900" dirty="0" smtClean="0"/>
              <a:t>válasz</a:t>
            </a:r>
          </a:p>
          <a:p>
            <a:pPr lvl="2">
              <a:spcBef>
                <a:spcPts val="0"/>
              </a:spcBef>
              <a:spcAft>
                <a:spcPts val="450"/>
              </a:spcAft>
            </a:pPr>
            <a:r>
              <a:rPr lang="hu-HU" sz="1900" dirty="0" smtClean="0"/>
              <a:t>Értékelő tanulmány magyar és angol nyelven a honlapon</a:t>
            </a:r>
          </a:p>
          <a:p>
            <a:pPr lvl="2">
              <a:spcAft>
                <a:spcPts val="450"/>
              </a:spcAft>
            </a:pPr>
            <a:endParaRPr lang="hu-HU" sz="1900" dirty="0"/>
          </a:p>
          <a:p>
            <a:pPr lvl="2">
              <a:spcAft>
                <a:spcPts val="450"/>
              </a:spcAft>
            </a:pPr>
            <a:endParaRPr lang="hu-HU" sz="1900" dirty="0" smtClean="0"/>
          </a:p>
          <a:p>
            <a:pPr lvl="2">
              <a:spcAft>
                <a:spcPts val="450"/>
              </a:spcAft>
            </a:pPr>
            <a:endParaRPr lang="hu-HU" sz="1900" dirty="0"/>
          </a:p>
          <a:p>
            <a:pPr lvl="2">
              <a:spcAft>
                <a:spcPts val="450"/>
              </a:spcAft>
            </a:pPr>
            <a:endParaRPr lang="hu-HU" sz="1900" dirty="0" smtClean="0"/>
          </a:p>
          <a:p>
            <a:pPr lvl="2">
              <a:spcAft>
                <a:spcPts val="450"/>
              </a:spcAft>
            </a:pPr>
            <a:endParaRPr lang="hu-HU" sz="1900" dirty="0"/>
          </a:p>
          <a:p>
            <a:pPr lvl="1">
              <a:spcAft>
                <a:spcPts val="450"/>
              </a:spcAft>
            </a:pPr>
            <a:r>
              <a:rPr lang="hu-HU" sz="2200" dirty="0"/>
              <a:t>Az Ipar 4.0 Iparfejlesztési stratégia dokumentum készítése 2016. decembertől</a:t>
            </a:r>
          </a:p>
          <a:p>
            <a:pPr lvl="2">
              <a:spcAft>
                <a:spcPts val="450"/>
              </a:spcAft>
            </a:pPr>
            <a:r>
              <a:rPr lang="hu-HU" sz="1900" dirty="0"/>
              <a:t>Folyamatos konzultációban az </a:t>
            </a:r>
            <a:r>
              <a:rPr lang="hu-HU" sz="1900" dirty="0" err="1"/>
              <a:t>NGM-mel</a:t>
            </a:r>
            <a:r>
              <a:rPr lang="hu-HU" sz="1900" dirty="0"/>
              <a:t>; utolsó verzió</a:t>
            </a:r>
            <a:r>
              <a:rPr lang="hu-HU" sz="1900" dirty="0" smtClean="0"/>
              <a:t>: </a:t>
            </a:r>
            <a:r>
              <a:rPr lang="hu-HU" sz="1900" b="1" dirty="0" smtClean="0"/>
              <a:t>2018</a:t>
            </a:r>
            <a:r>
              <a:rPr lang="hu-HU" sz="1900" b="1" dirty="0"/>
              <a:t>. </a:t>
            </a:r>
            <a:r>
              <a:rPr lang="hu-HU" sz="1900" b="1" dirty="0" smtClean="0"/>
              <a:t>március</a:t>
            </a:r>
            <a:endParaRPr lang="hu-HU" sz="1900" b="1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dirty="0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51" y="2899097"/>
            <a:ext cx="1437122" cy="19445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10" y="2817341"/>
            <a:ext cx="1595751" cy="20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A Platform Elnökség beszámolója (2017. október 10. óta)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sz="2400" b="1" dirty="0" smtClean="0"/>
              <a:t>Partnerségi </a:t>
            </a:r>
            <a:r>
              <a:rPr lang="hu-HU" sz="2400" b="1" dirty="0"/>
              <a:t>együttműködés a Minisztériummal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hu-HU" sz="2200" dirty="0"/>
              <a:t>Szakmai rendezvényeken, koalíciókon való önálló megjelenés: </a:t>
            </a:r>
            <a:r>
              <a:rPr lang="hu-HU" sz="2200" dirty="0" smtClean="0"/>
              <a:t>Ipar Napjai 2018 (önálló stand), </a:t>
            </a:r>
            <a:r>
              <a:rPr lang="hu-HU" sz="2200" dirty="0"/>
              <a:t>DJP Fórum 2018; 5GK 2018; MIK 2018, INDIGO 2017, 2018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2200" dirty="0"/>
              <a:t>Számos hazai (részben nemzetközi) és külföldi rendezvényen a platform tevékenységének bemutatása: a Magyar Tudomány </a:t>
            </a:r>
            <a:r>
              <a:rPr lang="hu-HU" sz="2200" dirty="0" smtClean="0"/>
              <a:t>Ünnepe, </a:t>
            </a:r>
            <a:r>
              <a:rPr lang="hu-HU" sz="2200" dirty="0" err="1"/>
              <a:t>Regional</a:t>
            </a:r>
            <a:r>
              <a:rPr lang="hu-HU" sz="2200" dirty="0"/>
              <a:t> Digital Summit Budapest, 2018; DEI </a:t>
            </a:r>
            <a:r>
              <a:rPr lang="hu-HU" sz="2200" dirty="0" err="1"/>
              <a:t>Stakeholder</a:t>
            </a:r>
            <a:r>
              <a:rPr lang="hu-HU" sz="2200" dirty="0"/>
              <a:t> Forum Párizs, </a:t>
            </a:r>
            <a:r>
              <a:rPr lang="hu-HU" sz="2200" dirty="0" smtClean="0"/>
              <a:t>2018; </a:t>
            </a:r>
            <a:r>
              <a:rPr lang="hu-HU" sz="2200" dirty="0" err="1" smtClean="0"/>
              <a:t>Shanghai</a:t>
            </a:r>
            <a:r>
              <a:rPr lang="hu-HU" sz="2200" dirty="0" smtClean="0"/>
              <a:t> Expo 2018 </a:t>
            </a:r>
            <a:endParaRPr lang="hu-HU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200" dirty="0" err="1"/>
              <a:t>Vásárok</a:t>
            </a:r>
            <a:r>
              <a:rPr lang="en-GB" sz="2200" dirty="0"/>
              <a:t>, </a:t>
            </a:r>
            <a:r>
              <a:rPr lang="en-GB" sz="2200" dirty="0" err="1"/>
              <a:t>konferenciák</a:t>
            </a:r>
            <a:r>
              <a:rPr lang="en-GB" sz="2200" dirty="0"/>
              <a:t>, </a:t>
            </a:r>
            <a:r>
              <a:rPr lang="hu-HU" sz="2200" dirty="0"/>
              <a:t>V</a:t>
            </a:r>
            <a:r>
              <a:rPr lang="en-GB" sz="2200" dirty="0" err="1"/>
              <a:t>állalkozásfejlesztési</a:t>
            </a:r>
            <a:r>
              <a:rPr lang="en-GB" sz="2200" dirty="0"/>
              <a:t> </a:t>
            </a:r>
            <a:r>
              <a:rPr lang="en-GB" sz="2200" dirty="0" err="1"/>
              <a:t>Tanács</a:t>
            </a:r>
            <a:r>
              <a:rPr lang="en-GB" sz="2200" dirty="0"/>
              <a:t>, Automotive V4, NKFIH </a:t>
            </a:r>
            <a:r>
              <a:rPr lang="en-GB" sz="2200" dirty="0" err="1"/>
              <a:t>és</a:t>
            </a:r>
            <a:r>
              <a:rPr lang="en-GB" sz="2200" dirty="0"/>
              <a:t> EU-s </a:t>
            </a:r>
            <a:r>
              <a:rPr lang="en-GB" sz="2200" dirty="0" err="1"/>
              <a:t>rendezvények</a:t>
            </a:r>
            <a:r>
              <a:rPr lang="hu-HU" sz="2200" dirty="0"/>
              <a:t>, Kutatók Éjszakája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2200" dirty="0"/>
              <a:t>Az Év Gyára: Ipar4.0 </a:t>
            </a:r>
            <a:r>
              <a:rPr lang="hu-HU" sz="2200" dirty="0" smtClean="0"/>
              <a:t>kategória</a:t>
            </a:r>
            <a:endParaRPr lang="hu-HU" sz="2200" dirty="0"/>
          </a:p>
          <a:p>
            <a:pPr marL="0" indent="0">
              <a:spcAft>
                <a:spcPts val="450"/>
              </a:spcAft>
              <a:buNone/>
            </a:pP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86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A Platform Elnökség beszámolója (2017. október 10. óta</a:t>
            </a:r>
            <a:r>
              <a:rPr lang="hu-HU" dirty="0" smtClean="0"/>
              <a:t>) Előadások</a:t>
            </a:r>
            <a:endParaRPr lang="en-GB" b="1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94" y="1178010"/>
            <a:ext cx="3064475" cy="17335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39" y="1079156"/>
            <a:ext cx="2515352" cy="19427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36" y="1079155"/>
            <a:ext cx="2779912" cy="18850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9" y="3021886"/>
            <a:ext cx="3012239" cy="168393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548" y="2833101"/>
            <a:ext cx="2677312" cy="187271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860" y="2911279"/>
            <a:ext cx="3286897" cy="179485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9" y="4705820"/>
            <a:ext cx="2949146" cy="148348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3455" y="4678049"/>
            <a:ext cx="2860002" cy="153902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067" y="4838485"/>
            <a:ext cx="2977847" cy="14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A Platform Elnökség beszámolója (2017. október 10. óta</a:t>
            </a:r>
            <a:r>
              <a:rPr lang="hu-HU" dirty="0" smtClean="0"/>
              <a:t>) Előadások</a:t>
            </a:r>
            <a:endParaRPr lang="en-GB" b="1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" y="939087"/>
            <a:ext cx="2929941" cy="195137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89" y="1191029"/>
            <a:ext cx="3172449" cy="167592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638" y="1048077"/>
            <a:ext cx="2800865" cy="184815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8" y="2890457"/>
            <a:ext cx="2922500" cy="201051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189" y="3065795"/>
            <a:ext cx="3200564" cy="172543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207" y="2843151"/>
            <a:ext cx="2825578" cy="205782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048" y="4890986"/>
            <a:ext cx="3155092" cy="154063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577" y="4792153"/>
            <a:ext cx="3089189" cy="141999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5766" y="4960796"/>
            <a:ext cx="2964101" cy="15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Platform Elnökség beszámolója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2191"/>
            <a:ext cx="7886700" cy="500605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hu-HU" b="1" dirty="0" smtClean="0"/>
              <a:t>Főbb eredmények</a:t>
            </a:r>
          </a:p>
          <a:p>
            <a:pPr lvl="1">
              <a:spcAft>
                <a:spcPts val="450"/>
              </a:spcAft>
            </a:pPr>
            <a:r>
              <a:rPr lang="hu-HU" sz="2000" dirty="0" smtClean="0"/>
              <a:t>Az </a:t>
            </a:r>
            <a:r>
              <a:rPr lang="hu-HU" sz="2000" dirty="0"/>
              <a:t>Ipar 4.0 </a:t>
            </a:r>
            <a:r>
              <a:rPr lang="hu-HU" sz="2000" dirty="0" smtClean="0"/>
              <a:t>koncepciója, </a:t>
            </a:r>
            <a:r>
              <a:rPr lang="hu-HU" sz="2000" dirty="0"/>
              <a:t>a stratégia és a Platform léte bekerült a köztudatba;</a:t>
            </a:r>
          </a:p>
          <a:p>
            <a:pPr lvl="1">
              <a:spcAft>
                <a:spcPts val="450"/>
              </a:spcAft>
            </a:pPr>
            <a:r>
              <a:rPr lang="hu-HU" sz="2000" dirty="0" smtClean="0"/>
              <a:t>Minden kiemelt jelentőségű rendezvényen ott volt az NTPSZ;</a:t>
            </a:r>
          </a:p>
          <a:p>
            <a:pPr lvl="1">
              <a:spcAft>
                <a:spcPts val="450"/>
              </a:spcAft>
            </a:pPr>
            <a:r>
              <a:rPr lang="hu-HU" sz="2000" dirty="0" smtClean="0"/>
              <a:t>Az Ipar 4.0 és Logisztika 4.0 területén a dortmundi Fraunhofer Intézet által elért eredmények átadása és beépítése az oktatásba</a:t>
            </a:r>
          </a:p>
          <a:p>
            <a:pPr lvl="1">
              <a:spcAft>
                <a:spcPts val="450"/>
              </a:spcAft>
            </a:pPr>
            <a:r>
              <a:rPr lang="hu-HU" sz="2000" dirty="0"/>
              <a:t>Ipar 4.0 folyamatmérnök specializáció </a:t>
            </a:r>
            <a:r>
              <a:rPr lang="hu-HU" sz="2000" dirty="0" smtClean="0"/>
              <a:t>kidolgozása;</a:t>
            </a:r>
          </a:p>
          <a:p>
            <a:pPr lvl="1">
              <a:spcAft>
                <a:spcPts val="450"/>
              </a:spcAft>
            </a:pPr>
            <a:r>
              <a:rPr lang="hu-HU" sz="2000" dirty="0"/>
              <a:t>I4.0 szabványosítással kapcsolatos </a:t>
            </a:r>
            <a:r>
              <a:rPr lang="hu-HU" sz="2000" dirty="0" smtClean="0"/>
              <a:t>tanulmány készült;</a:t>
            </a:r>
          </a:p>
          <a:p>
            <a:pPr lvl="1">
              <a:spcAft>
                <a:spcPts val="450"/>
              </a:spcAft>
            </a:pPr>
            <a:r>
              <a:rPr lang="hu-HU" sz="2000" dirty="0" smtClean="0"/>
              <a:t>2-3, tagok által </a:t>
            </a:r>
            <a:r>
              <a:rPr lang="hu-HU" sz="2000" dirty="0"/>
              <a:t>beadott H2020 </a:t>
            </a:r>
            <a:r>
              <a:rPr lang="hu-HU" sz="2000" dirty="0" smtClean="0"/>
              <a:t>pályázat;</a:t>
            </a:r>
          </a:p>
          <a:p>
            <a:pPr lvl="1">
              <a:spcAft>
                <a:spcPts val="450"/>
              </a:spcAft>
            </a:pPr>
            <a:r>
              <a:rPr lang="hu-HU" sz="2000" dirty="0" smtClean="0"/>
              <a:t>Beterjesztésre kerül az aktualizált SZMSZ;</a:t>
            </a:r>
            <a:endParaRPr lang="hu-HU" sz="2000" dirty="0"/>
          </a:p>
          <a:p>
            <a:pPr lvl="1">
              <a:spcAft>
                <a:spcPts val="450"/>
              </a:spcAft>
            </a:pPr>
            <a:r>
              <a:rPr lang="hu-HU" sz="2000" dirty="0" smtClean="0"/>
              <a:t>Közös </a:t>
            </a:r>
            <a:r>
              <a:rPr lang="hu-HU" sz="2000" dirty="0" err="1" smtClean="0"/>
              <a:t>MCs</a:t>
            </a:r>
            <a:r>
              <a:rPr lang="hu-HU" sz="2000" dirty="0" smtClean="0"/>
              <a:t> ülések tartása.</a:t>
            </a:r>
          </a:p>
          <a:p>
            <a:pPr marL="0" indent="0">
              <a:spcAft>
                <a:spcPts val="450"/>
              </a:spcAft>
              <a:buNone/>
            </a:pP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hu-HU" b="1" smtClean="0"/>
              <a:t>Ipar 4.0 Nemzeti Technológiai Platform Szövetség – 2018. évi rendes közgyűlés                                  2018.11.23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3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 2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6799</TotalTime>
  <Words>3247</Words>
  <Application>Microsoft Office PowerPoint</Application>
  <PresentationFormat>Diavetítés a képernyőre (4:3 oldalarány)</PresentationFormat>
  <Paragraphs>421</Paragraphs>
  <Slides>41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Office-téma 2</vt:lpstr>
      <vt:lpstr>Ipar 4.0 Nemzeti Technológiai Platform Szövetség 2018. évi rendes közgyűlése</vt:lpstr>
      <vt:lpstr>Napirend</vt:lpstr>
      <vt:lpstr>PowerPoint bemutató</vt:lpstr>
      <vt:lpstr>NTPSz Elnökség beszámolója (2017. október 10. óta)</vt:lpstr>
      <vt:lpstr>A Platform Elnökség beszámolója (2017. október 10. óta)</vt:lpstr>
      <vt:lpstr>A Platform Elnökség beszámolója (2017. október 10. óta)</vt:lpstr>
      <vt:lpstr>A Platform Elnökség beszámolója (2017. október 10. óta) Előadások</vt:lpstr>
      <vt:lpstr>A Platform Elnökség beszámolója (2017. október 10. óta) Előadások</vt:lpstr>
      <vt:lpstr>A Platform Elnökség beszámolója</vt:lpstr>
      <vt:lpstr>A Platform Titkárság beszámolója</vt:lpstr>
      <vt:lpstr>A Platform Titkárság beszámolója</vt:lpstr>
      <vt:lpstr>PowerPoint bemutató</vt:lpstr>
      <vt:lpstr>Az NGM után: az ITM-mel való kapcsolat</vt:lpstr>
      <vt:lpstr>A Stratégiai Tervezési Munkacsoport tevékenysége 2018-ban</vt:lpstr>
      <vt:lpstr>A Gyártás és Logisztika Munkacsoport tevékenysége 2018-ban</vt:lpstr>
      <vt:lpstr>A FOT Munkacsoport tevékenysége 2018-ban</vt:lpstr>
      <vt:lpstr>I4.0 Kísérleti Mintarendszerek MCs tevékenysége 2018-ban</vt:lpstr>
      <vt:lpstr>I4.0 Kísérleti Mintarendszerek MCs tevékenysége 2018-ban</vt:lpstr>
      <vt:lpstr>ICT Munkacsoport tevékenysége 2018-ban</vt:lpstr>
      <vt:lpstr>Innovációs és Üzleti modell  Munkacsoport tevékenysége 2018-ban</vt:lpstr>
      <vt:lpstr>A Jogi Keretek MCs tevékenysége 2018-ban</vt:lpstr>
      <vt:lpstr>PowerPoint bemutató</vt:lpstr>
      <vt:lpstr>Az NTPSZ 2017-es beszámolója</vt:lpstr>
      <vt:lpstr>Az NTPSZ 2017-es beszámolója</vt:lpstr>
      <vt:lpstr>PowerPoint bemutató</vt:lpstr>
      <vt:lpstr>Az NTPSz működése és pénzügyi helyzete </vt:lpstr>
      <vt:lpstr>Az NTPSZ 2018-as költségvetése</vt:lpstr>
      <vt:lpstr>PowerPoint bemutató</vt:lpstr>
      <vt:lpstr>A módosított SZMSZ főbb pontjai</vt:lpstr>
      <vt:lpstr>PowerPoint bemutató</vt:lpstr>
      <vt:lpstr>A Titkárság Működési Rendje</vt:lpstr>
      <vt:lpstr>PowerPoint bemutató</vt:lpstr>
      <vt:lpstr>Elnökségi és össz-Platform célok 2019-ben</vt:lpstr>
      <vt:lpstr>A Stratégiai Tervezési Munkacsoport 2019-ben</vt:lpstr>
      <vt:lpstr>A Gyártás és Logisztika Munkacsoport 2019-ben</vt:lpstr>
      <vt:lpstr>A FOT Munkacsoport 2019-ban</vt:lpstr>
      <vt:lpstr>I4.0 Kísérleti Mintarendszerek Mcs 2019-ban</vt:lpstr>
      <vt:lpstr>ICT Munkacsoport 2019-ben</vt:lpstr>
      <vt:lpstr>Innovációs és Üzleti modell  Munkacsoport tevékenysége 2019-ban</vt:lpstr>
      <vt:lpstr>A Jogi Keretek MCs tevékenysége 2019-ben ?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Pfeiffer András</dc:creator>
  <cp:lastModifiedBy>Várgedő Tamás</cp:lastModifiedBy>
  <cp:revision>739</cp:revision>
  <cp:lastPrinted>2018-10-14T18:10:50Z</cp:lastPrinted>
  <dcterms:created xsi:type="dcterms:W3CDTF">2016-06-03T11:38:57Z</dcterms:created>
  <dcterms:modified xsi:type="dcterms:W3CDTF">2018-11-26T12:32:39Z</dcterms:modified>
</cp:coreProperties>
</file>