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7" r:id="rId5"/>
    <p:sldId id="761" r:id="rId6"/>
    <p:sldId id="844" r:id="rId7"/>
    <p:sldId id="819" r:id="rId8"/>
    <p:sldId id="821" r:id="rId9"/>
    <p:sldId id="799" r:id="rId10"/>
    <p:sldId id="866" r:id="rId11"/>
    <p:sldId id="858" r:id="rId12"/>
    <p:sldId id="865" r:id="rId13"/>
    <p:sldId id="859" r:id="rId14"/>
    <p:sldId id="853" r:id="rId15"/>
    <p:sldId id="856" r:id="rId16"/>
    <p:sldId id="862" r:id="rId17"/>
    <p:sldId id="864" r:id="rId18"/>
    <p:sldId id="854" r:id="rId19"/>
    <p:sldId id="855" r:id="rId20"/>
    <p:sldId id="842" r:id="rId21"/>
    <p:sldId id="857" r:id="rId22"/>
    <p:sldId id="843" r:id="rId23"/>
    <p:sldId id="851" r:id="rId24"/>
    <p:sldId id="860" r:id="rId25"/>
    <p:sldId id="861" r:id="rId26"/>
    <p:sldId id="825" r:id="rId27"/>
    <p:sldId id="846" r:id="rId28"/>
    <p:sldId id="826" r:id="rId29"/>
    <p:sldId id="847" r:id="rId30"/>
    <p:sldId id="740" r:id="rId31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>
          <p15:clr>
            <a:srgbClr val="A4A3A4"/>
          </p15:clr>
        </p15:guide>
        <p15:guide id="2" orient="horz" pos="241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orient="horz" pos="675">
          <p15:clr>
            <a:srgbClr val="A4A3A4"/>
          </p15:clr>
        </p15:guide>
        <p15:guide id="5" orient="horz" pos="4143">
          <p15:clr>
            <a:srgbClr val="A4A3A4"/>
          </p15:clr>
        </p15:guide>
        <p15:guide id="6" orient="horz" pos="3995">
          <p15:clr>
            <a:srgbClr val="A4A3A4"/>
          </p15:clr>
        </p15:guide>
        <p15:guide id="7" orient="horz" pos="849">
          <p15:clr>
            <a:srgbClr val="A4A3A4"/>
          </p15:clr>
        </p15:guide>
        <p15:guide id="8" pos="5926">
          <p15:clr>
            <a:srgbClr val="A4A3A4"/>
          </p15:clr>
        </p15:guide>
        <p15:guide id="9" pos="338">
          <p15:clr>
            <a:srgbClr val="A4A3A4"/>
          </p15:clr>
        </p15:guide>
        <p15:guide id="10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án Krisztina" initials="DK" lastIdx="1" clrIdx="0">
    <p:extLst>
      <p:ext uri="{19B8F6BF-5375-455C-9EA6-DF929625EA0E}">
        <p15:presenceInfo xmlns:p15="http://schemas.microsoft.com/office/powerpoint/2012/main" userId="S::krisztina.domian@epicinnolabs.hu::a11a7ac2-1c42-4432-8ce8-7c9273d8db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5"/>
    <a:srgbClr val="A8AFAF"/>
    <a:srgbClr val="FFFFCC"/>
    <a:srgbClr val="008000"/>
    <a:srgbClr val="D20000"/>
    <a:srgbClr val="179C7B"/>
    <a:srgbClr val="2F348E"/>
    <a:srgbClr val="179C7D"/>
    <a:srgbClr val="D40000"/>
    <a:srgbClr val="BA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96" autoAdjust="0"/>
    <p:restoredTop sz="95742" autoAdjust="0"/>
  </p:normalViewPr>
  <p:slideViewPr>
    <p:cSldViewPr snapToGrid="0">
      <p:cViewPr>
        <p:scale>
          <a:sx n="125" d="100"/>
          <a:sy n="125" d="100"/>
        </p:scale>
        <p:origin x="230" y="-1224"/>
      </p:cViewPr>
      <p:guideLst>
        <p:guide orient="horz" pos="3695"/>
        <p:guide orient="horz" pos="241"/>
        <p:guide orient="horz" pos="3887"/>
        <p:guide orient="horz" pos="675"/>
        <p:guide orient="horz" pos="4143"/>
        <p:guide orient="horz" pos="3995"/>
        <p:guide orient="horz" pos="849"/>
        <p:guide pos="5926"/>
        <p:guide pos="338"/>
        <p:guide pos="312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3127"/>
        <p:guide pos="2141"/>
      </p:guideLst>
    </p:cSldViewPr>
  </p:notesViewPr>
  <p:gridSpacing cx="152299" cy="1522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31889748-E728-4B88-94F6-ED2EAF8F8A67}" type="datetime1">
              <a:rPr lang="hu-HU" smtClean="0"/>
              <a:t>2022. 05. 24.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494326C9-4A24-4ACA-8159-2579A2BC29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5110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00454810-5318-4533-8EE9-E2DDE0ADE202}" type="datetime1">
              <a:rPr lang="hu-HU" smtClean="0"/>
              <a:t>2022. 05. 24.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A3EA732B-2274-457B-89A6-7BEC9EB86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75523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525D31-F410-47AE-843F-FCA822E43C0F}" type="datetime1">
              <a:rPr lang="hu-HU" smtClean="0"/>
              <a:t>2022. 05. 24.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732B-2274-457B-89A6-7BEC9EB8652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52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98475" y="476250"/>
            <a:ext cx="8909050" cy="0"/>
          </a:xfrm>
          <a:prstGeom prst="line">
            <a:avLst/>
          </a:prstGeom>
          <a:noFill/>
          <a:ln w="508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524232" y="2096841"/>
            <a:ext cx="8909050" cy="0"/>
          </a:xfrm>
          <a:prstGeom prst="line">
            <a:avLst/>
          </a:prstGeom>
          <a:noFill/>
          <a:ln w="127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98475" y="6113463"/>
            <a:ext cx="8909050" cy="0"/>
          </a:xfrm>
          <a:prstGeom prst="line">
            <a:avLst/>
          </a:prstGeom>
          <a:noFill/>
          <a:ln w="3175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742" y="534992"/>
            <a:ext cx="8908521" cy="8301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8742" y="1470852"/>
            <a:ext cx="8908521" cy="53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noProof="0" dirty="0" err="1"/>
              <a:t>Click</a:t>
            </a:r>
            <a:r>
              <a:rPr lang="en-US" dirty="0"/>
              <a:t> to edit Master subtitle style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idx="11"/>
          </p:nvPr>
        </p:nvSpPr>
        <p:spPr>
          <a:xfrm>
            <a:off x="1841680" y="5179834"/>
            <a:ext cx="6362162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8" name="Kép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8288" indent="-365760">
              <a:defRPr sz="2800" baseline="0"/>
            </a:lvl1pPr>
            <a:lvl2pPr marL="536575" indent="-311150">
              <a:defRPr sz="2400"/>
            </a:lvl2pPr>
            <a:lvl3pPr marL="804863" indent="-342900"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Master text </a:t>
            </a:r>
            <a:r>
              <a:rPr lang="hu-HU" noProof="0" dirty="0" err="1"/>
              <a:t>styles</a:t>
            </a:r>
            <a:endParaRPr lang="hu-HU" noProof="0" dirty="0"/>
          </a:p>
          <a:p>
            <a:pPr lvl="1"/>
            <a:r>
              <a:rPr lang="hu-HU" noProof="0" dirty="0" err="1"/>
              <a:t>Second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2"/>
            <a:r>
              <a:rPr lang="hu-HU" noProof="0" dirty="0" err="1"/>
              <a:t>Third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3"/>
            <a:r>
              <a:rPr lang="hu-HU" noProof="0" dirty="0" err="1"/>
              <a:t>Fourth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4"/>
            <a:r>
              <a:rPr lang="hu-HU" noProof="0" dirty="0" err="1"/>
              <a:t>Fifth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5D34EC0-EC7C-4546-A27A-038F27ED4AC7}"/>
              </a:ext>
            </a:extLst>
          </p:cNvPr>
          <p:cNvSpPr txBox="1"/>
          <p:nvPr userDrawn="1"/>
        </p:nvSpPr>
        <p:spPr>
          <a:xfrm>
            <a:off x="365760" y="6290746"/>
            <a:ext cx="398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2022. május 18.  -  Ipar 4.0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közgyűlése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98740" y="1773241"/>
            <a:ext cx="4371710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35553" y="1773241"/>
            <a:ext cx="4371710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82588"/>
            <a:ext cx="89090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/>
              <a:t>Mastertitelformat</a:t>
            </a:r>
            <a:r>
              <a:rPr lang="hu-HU" noProof="0" dirty="0"/>
              <a:t> </a:t>
            </a:r>
            <a:r>
              <a:rPr lang="hu-HU" noProof="0" dirty="0" err="1"/>
              <a:t>bearbeiten</a:t>
            </a:r>
            <a:r>
              <a:rPr lang="hu-HU" noProof="0" dirty="0"/>
              <a:t>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295400"/>
            <a:ext cx="89090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 </a:t>
            </a:r>
            <a:r>
              <a:rPr lang="hu-HU" noProof="0" dirty="0" err="1"/>
              <a:t>Mastertextformat</a:t>
            </a:r>
            <a:r>
              <a:rPr lang="hu-HU" noProof="0" dirty="0"/>
              <a:t> </a:t>
            </a:r>
            <a:r>
              <a:rPr lang="hu-HU" noProof="0" dirty="0" err="1"/>
              <a:t>bearbeiten</a:t>
            </a:r>
            <a:endParaRPr lang="hu-HU" noProof="0" dirty="0"/>
          </a:p>
          <a:p>
            <a:pPr lvl="1"/>
            <a:r>
              <a:rPr lang="de-DE" dirty="0"/>
              <a:t> </a:t>
            </a:r>
            <a:r>
              <a:rPr lang="hu-HU" noProof="0" dirty="0" err="1"/>
              <a:t>Zweite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2"/>
            <a:r>
              <a:rPr lang="hu-HU" noProof="0" dirty="0"/>
              <a:t> </a:t>
            </a:r>
            <a:r>
              <a:rPr lang="hu-HU" noProof="0" dirty="0" err="1"/>
              <a:t>Dritte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3"/>
            <a:r>
              <a:rPr lang="hu-HU" noProof="0" dirty="0"/>
              <a:t> </a:t>
            </a:r>
            <a:r>
              <a:rPr lang="hu-HU" noProof="0" dirty="0" err="1"/>
              <a:t>Vierte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4"/>
            <a:r>
              <a:rPr lang="hu-HU" noProof="0" dirty="0" err="1"/>
              <a:t>Fünfte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98475" y="6113463"/>
            <a:ext cx="8909050" cy="0"/>
          </a:xfrm>
          <a:prstGeom prst="line">
            <a:avLst/>
          </a:prstGeom>
          <a:noFill/>
          <a:ln w="3175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10088" y="6442075"/>
            <a:ext cx="860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DA2AD0-7E3C-448C-938D-8DED5C3A3457}" type="slidenum">
              <a:rPr lang="de-DE" sz="1000">
                <a:solidFill>
                  <a:schemeClr val="tx1"/>
                </a:solidFill>
                <a:latin typeface="Frutiger LT Com 55 Roman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chemeClr val="tx1"/>
              </a:solidFill>
              <a:latin typeface="Frutiger LT Com 55 Roman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490538" y="976313"/>
            <a:ext cx="8909050" cy="0"/>
          </a:xfrm>
          <a:prstGeom prst="line">
            <a:avLst/>
          </a:prstGeom>
          <a:noFill/>
          <a:ln w="127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1" r:id="rId3"/>
    <p:sldLayoutId id="2147483752" r:id="rId4"/>
    <p:sldLayoutId id="2147483755" r:id="rId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23838" indent="-365760" algn="l" rtl="0" eaLnBrk="0" fontAlgn="base" hangingPunct="0">
        <a:spcBef>
          <a:spcPct val="0"/>
        </a:spcBef>
        <a:spcAft>
          <a:spcPts val="800"/>
        </a:spcAft>
        <a:buClr>
          <a:srgbClr val="179C7D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4950" algn="l" rtl="0" eaLnBrk="0" fontAlgn="base" hangingPunct="0">
        <a:spcBef>
          <a:spcPct val="0"/>
        </a:spcBef>
        <a:spcAft>
          <a:spcPts val="800"/>
        </a:spcAft>
        <a:buClr>
          <a:srgbClr val="A8AFAF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08025" indent="-246063" algn="l" rtl="0" eaLnBrk="0" fontAlgn="base" hangingPunct="0">
        <a:spcBef>
          <a:spcPct val="0"/>
        </a:spcBef>
        <a:spcAft>
          <a:spcPts val="600"/>
        </a:spcAft>
        <a:buClr>
          <a:srgbClr val="A8AFAF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952500" indent="-242888" algn="l" rtl="0" eaLnBrk="0" fontAlgn="base" hangingPunct="0">
        <a:spcBef>
          <a:spcPct val="0"/>
        </a:spcBef>
        <a:spcAft>
          <a:spcPts val="400"/>
        </a:spcAft>
        <a:buClr>
          <a:srgbClr val="A8AFAF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196975" indent="-242888" algn="l" rtl="0" eaLnBrk="0" fontAlgn="base" hangingPunct="0">
        <a:spcBef>
          <a:spcPct val="0"/>
        </a:spcBef>
        <a:spcAft>
          <a:spcPct val="40000"/>
        </a:spcAft>
        <a:buClr>
          <a:srgbClr val="A8AFAF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422" y="827297"/>
            <a:ext cx="9603784" cy="830170"/>
          </a:xfrm>
        </p:spPr>
        <p:txBody>
          <a:bodyPr/>
          <a:lstStyle/>
          <a:p>
            <a:pPr algn="ctr"/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Ipar 4.0 </a:t>
            </a:r>
            <a:r>
              <a:rPr lang="hu-HU" dirty="0" err="1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beszámoló közgyűlés</a:t>
            </a:r>
            <a:b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Hotel </a:t>
            </a:r>
            <a:r>
              <a:rPr lang="hu-HU" dirty="0" err="1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Kozmo</a:t>
            </a: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2022. május 18.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69" y="2240693"/>
            <a:ext cx="5012803" cy="33364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29" y="2304136"/>
            <a:ext cx="1800069" cy="1107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3" y="3225409"/>
            <a:ext cx="1856145" cy="17034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86F2A5-91C3-D58D-1E03-BF124C3F2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6872" y="5060143"/>
            <a:ext cx="1800000" cy="787649"/>
          </a:xfrm>
          <a:prstGeom prst="rect">
            <a:avLst/>
          </a:prstGeom>
        </p:spPr>
      </p:pic>
      <p:pic>
        <p:nvPicPr>
          <p:cNvPr id="7" name="Kép 6" descr="A képen szöveg, clipart, edények látható&#10;&#10;Automatikusan generált leírás">
            <a:extLst>
              <a:ext uri="{FF2B5EF4-FFF2-40B4-BE49-F238E27FC236}">
                <a16:creationId xmlns:a16="http://schemas.microsoft.com/office/drawing/2014/main" id="{00F5579E-A892-D60F-B69A-D6046625F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401" y="2558269"/>
            <a:ext cx="1491590" cy="55531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0CF03E4-36FB-C7C9-9EED-E6FB823C07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740"/>
          <a:stretch/>
        </p:blipFill>
        <p:spPr bwMode="auto">
          <a:xfrm>
            <a:off x="5739832" y="3648201"/>
            <a:ext cx="1800000" cy="31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4164FF8-7765-0C83-5AE1-9A56EF177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762417" y="4492733"/>
            <a:ext cx="1800000" cy="367311"/>
          </a:xfrm>
          <a:prstGeom prst="rect">
            <a:avLst/>
          </a:prstGeom>
          <a:noFill/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8901D20-3445-51E9-E2C7-848F095EC7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17" y="5269074"/>
            <a:ext cx="1800000" cy="39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 / 3.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 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- 2022. május 25. </a:t>
            </a: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Résztvevők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Econ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Kft.,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ELME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Automatika Kft.,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Digital Kft.,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Kft.,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Gravitas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2000 Kft. ,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C3D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Kft.,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Kókai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Kft.,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Karsai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Holding Zrt., </a:t>
            </a:r>
            <a:r>
              <a:rPr lang="hu-H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Hepenix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Kft.</a:t>
            </a: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Tervezett kérdések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Melyek azok az előnyök, amelyeket a saját vállalatánál lát ma az I4.0 előtérbe kerülésétől?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Mennyire látja az I4.0-t válasznak a hatékonyságnövelési kérdésekre saját vállalati környezetében és a KKV-knál rövid távon (1-3 év) és közép távon (3-5 év)?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Mi az akadálya, hogy az I4.0 nem terjed gyorsabban (saját vállalatánál és társadalmilag)?</a:t>
            </a:r>
            <a:b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Mire lenne szükség ahhoz, hogy gyorsabban végbe menjen a változás (kormányzati, társadalmi vonatkozásban)?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Mit tehetünk mi, KKV-k az I4.0 széleskörű elterjedése érdekében (összefoglalás módja)?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Mennyire fontos a cégük I4.0 fejlesztése a saját vállalatuk teljesítményét tekintve? Kimutatható-e számokban?</a:t>
            </a:r>
            <a:b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Fontosnak tartják-e innovációs stratégiát készíteni, ha igen milyen prioritással szerepelnek benne az I4.0 fejlesztések?</a:t>
            </a:r>
          </a:p>
          <a:p>
            <a:pPr marL="457200" indent="-457200">
              <a:spcAft>
                <a:spcPts val="60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Mire van szükségük a kormányzattól? Milyen lehetőségeket lát a szakmai szervezetekben?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endParaRPr lang="hu-H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1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 / 4.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Felsőoktatási kerekasztal 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- 2022. május 9. </a:t>
            </a:r>
            <a:endParaRPr lang="hu-H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Résztvevők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BME, ME, OE, NJE, SZE, Bosch Miskolc, Ipar 4.0 </a:t>
            </a:r>
            <a:r>
              <a:rPr lang="hu-H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képviselői</a:t>
            </a: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Megvitatott kérdések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Oktatási kínálat, tananyagok, eszközkészlet, beszerzések, nemzetközi kooperációk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Együttműködések egyetemek között, ipari kapcsolatok, innovációs parkok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Learning</a:t>
            </a: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factory</a:t>
            </a: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koncepciók,  start-</a:t>
            </a:r>
            <a:r>
              <a:rPr lang="hu-HU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up</a:t>
            </a: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-ok, kormányzati támogatás módjai</a:t>
            </a: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Következtetések, javaslatok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Együttműködést segítő pályázatok, </a:t>
            </a:r>
            <a:r>
              <a:rPr lang="hu-HU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voucher</a:t>
            </a: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rendszer, vetélkedő diákoknak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K+F eszközök beszerzésének könnyítése, ipari előadók, ipari szintű teljesítés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Ipar 4.0 Nemzeti Laboratórium létrehozásának igénye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410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 / 5.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4883753" cy="4867011"/>
          </a:xfrm>
        </p:spPr>
        <p:txBody>
          <a:bodyPr/>
          <a:lstStyle/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2211EB-81FC-CB4A-91AF-F21BC8648E29}"/>
              </a:ext>
            </a:extLst>
          </p:cNvPr>
          <p:cNvSpPr txBox="1"/>
          <p:nvPr/>
        </p:nvSpPr>
        <p:spPr>
          <a:xfrm>
            <a:off x="498474" y="1143000"/>
            <a:ext cx="5058263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2021. évi Ipar 4.0 ÉREM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pályázat</a:t>
            </a:r>
          </a:p>
          <a:p>
            <a:pPr>
              <a:spcAft>
                <a:spcPts val="800"/>
              </a:spcAf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Az innovációért és technológiáért felelős miniszter által alapított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Ipar 4.0 szakmai érem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az Ipar 4.0 átállás során elért jelentős teljesítmények, sikerek – elismeréseként, az alábbi kategóriákban ítélhető oda: </a:t>
            </a:r>
          </a:p>
          <a:p>
            <a:pPr>
              <a:spcAft>
                <a:spcPts val="800"/>
              </a:spcAf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a) Ipar 4.0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digitalizációs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technológiát sikeresen bevezető, illetve egyéb jelentős, kapcsolódó innovatív tevékenységet megvalósító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kis- vagy középvállalkozás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b) Ipar 4.0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digitalizációs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technológiát sikeresen bevezető, illetve egyéb jelentős, kapcsolódó innovatív tevékenységet megvalósító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nagyvállalat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c) Ipar 4.0-hoz kapcsolódó, átfogó, az Ipar 4.0 digitális átállást nagyban segítő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oktatási, képzési programot megvalósító szervezet (egyetem vagy vállalat)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spcAft>
                <a:spcPts val="800"/>
              </a:spcAft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d) Ipar 4.0 eredetű jelentős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kutatást, fejlesztést vagy innovációt megvalósító szervezet (egyetem vagy vállalat)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pic>
        <p:nvPicPr>
          <p:cNvPr id="7" name="Kép 6" descr="A képen személy, öltöny, állás, padló látható&#10;&#10;Automatikusan generált leírás">
            <a:extLst>
              <a:ext uri="{FF2B5EF4-FFF2-40B4-BE49-F238E27FC236}">
                <a16:creationId xmlns:a16="http://schemas.microsoft.com/office/drawing/2014/main" id="{23D3E022-552F-4940-8CE6-70ECAB9C6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8" y="1091375"/>
            <a:ext cx="3481287" cy="2321464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11E22A9-6F8E-F146-813B-1DF3565BAA27}"/>
              </a:ext>
            </a:extLst>
          </p:cNvPr>
          <p:cNvSpPr txBox="1"/>
          <p:nvPr/>
        </p:nvSpPr>
        <p:spPr>
          <a:xfrm>
            <a:off x="5963418" y="3413474"/>
            <a:ext cx="381360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2021-es év nyertesei:</a:t>
            </a:r>
          </a:p>
          <a:p>
            <a:pPr marL="342900" indent="-342900">
              <a:buAutoNum type="alphaLcParenR"/>
            </a:pP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Innomine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Group Kft.</a:t>
            </a:r>
          </a:p>
          <a:p>
            <a:pPr marL="342900" indent="-342900">
              <a:buAutoNum type="alphaLcParenR"/>
            </a:pP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Continental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Automotiv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 Hungary Kft.</a:t>
            </a:r>
          </a:p>
          <a:p>
            <a:pPr marL="342900" indent="-342900">
              <a:buAutoNum type="alphaLcParenR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Miskolci Egyetem, Logisztikai Intézet</a:t>
            </a:r>
          </a:p>
          <a:p>
            <a:pPr marL="342900" indent="-342900">
              <a:buAutoNum type="alphaLcParenR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Széchenyi István Egyetem Digitális Fejlesztési Központ</a:t>
            </a:r>
          </a:p>
          <a:p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díjak átadása 2022. május 18-án délelőtt megtörtént. 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552DD36C-4E57-964B-AFB9-D7A881F67665}"/>
              </a:ext>
            </a:extLst>
          </p:cNvPr>
          <p:cNvCxnSpPr>
            <a:cxnSpLocks/>
          </p:cNvCxnSpPr>
          <p:nvPr/>
        </p:nvCxnSpPr>
        <p:spPr>
          <a:xfrm flipV="1">
            <a:off x="5974080" y="1143000"/>
            <a:ext cx="3377184" cy="227047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7658AEB8-2CD5-F82C-3432-E535CEC6B886}"/>
              </a:ext>
            </a:extLst>
          </p:cNvPr>
          <p:cNvCxnSpPr>
            <a:cxnSpLocks/>
          </p:cNvCxnSpPr>
          <p:nvPr/>
        </p:nvCxnSpPr>
        <p:spPr>
          <a:xfrm>
            <a:off x="5926238" y="1091375"/>
            <a:ext cx="3481287" cy="22553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7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1. 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036075"/>
            <a:ext cx="8909050" cy="5003183"/>
          </a:xfrm>
        </p:spPr>
        <p:txBody>
          <a:bodyPr>
            <a:noAutofit/>
          </a:bodyPr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Stratégiai Tervezési Munkacsoport</a:t>
            </a:r>
          </a:p>
          <a:p>
            <a:pPr>
              <a:buClr>
                <a:srgbClr val="004B95"/>
              </a:buClr>
            </a:pPr>
            <a:r>
              <a:rPr lang="hu-HU" sz="1600" b="1" dirty="0"/>
              <a:t>Képviselt tagok / szervezetek száma: </a:t>
            </a:r>
            <a:r>
              <a:rPr lang="hu-HU" sz="1600" dirty="0"/>
              <a:t>42</a:t>
            </a:r>
          </a:p>
          <a:p>
            <a:pPr>
              <a:buClr>
                <a:srgbClr val="004B95"/>
              </a:buClr>
            </a:pPr>
            <a:r>
              <a:rPr lang="hu-HU" sz="1600" b="1" dirty="0"/>
              <a:t>Munkatervet készítette: </a:t>
            </a:r>
            <a:r>
              <a:rPr lang="hu-HU" sz="1600" dirty="0"/>
              <a:t>Váncza József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600" b="1" dirty="0"/>
              <a:t>Elvégzett feladatok összefoglalása: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Műhelytalálkozók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+mj-lt"/>
              <a:buAutoNum type="arabicPeriod"/>
            </a:pP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hu-HU" sz="1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hu-HU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Day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 matematikai modellezés és módszerek szerepe az Ipar4.0 megoldásokban, on-line workshop, 2021.03.04</a:t>
            </a:r>
          </a:p>
          <a:p>
            <a:pPr marL="318453" lvl="3" indent="0">
              <a:lnSpc>
                <a:spcPct val="80000"/>
              </a:lnSpc>
              <a:buClr>
                <a:srgbClr val="004B95"/>
              </a:buClr>
              <a:buNone/>
            </a:pP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NTP STM, SZTAKI, </a:t>
            </a:r>
            <a:r>
              <a:rPr lang="hu-HU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SzIE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Magyar Ipari Innovációs Matematikai Szolgáltatási Hálózat, 5 előadás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+mj-lt"/>
              <a:buAutoNum type="arabicPeriod" startAt="2"/>
            </a:pP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„Az ember-robot együttműködés ipar számára legfontosabb követelményei és lehetséges megoldásai, a szabványosítás problémái” workshop előkészítése</a:t>
            </a:r>
          </a:p>
          <a:p>
            <a:pPr marL="318453" lvl="3" indent="0">
              <a:lnSpc>
                <a:spcPct val="80000"/>
              </a:lnSpc>
              <a:buClr>
                <a:srgbClr val="004B95"/>
              </a:buClr>
              <a:buNone/>
            </a:pP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	- 3 témakör kidolgozva: Ember-robot kollaboráció ipari környezetben, Biztonság, Ergonómia</a:t>
            </a:r>
          </a:p>
          <a:p>
            <a:pPr marL="536576" marR="0" lvl="2" indent="-36576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rgbClr val="004B95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hu-HU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Tanulmányokban való közreműködés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+mj-lt"/>
              <a:buAutoNum type="arabicPeriod"/>
              <a:defRPr/>
            </a:pP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„A COVID-19 világjárvány közvetlen és potenciálisan hosszabb távon jelentkező hatása a gyártóiparra és a kapcsolódó logisztikára”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+mj-lt"/>
              <a:buAutoNum type="arabicPeriod"/>
              <a:defRPr/>
            </a:pPr>
            <a:r>
              <a:rPr lang="hu-H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„Az Ipar 4.0 érettségi felmérés kérdőíves módszertana”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  <a:defRPr/>
            </a:pPr>
            <a:r>
              <a:rPr lang="hu-HU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Stratégiatervezet: „A Nemzeti Ipar 4.0 stratégia a versenyképes és fenntartható gazdaságért”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600" b="1" dirty="0"/>
              <a:t>Hazai és külföldi szakmai fórumokon való fellépés: </a:t>
            </a:r>
            <a:r>
              <a:rPr lang="hu-HU" sz="1600" dirty="0"/>
              <a:t>-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600" b="1" dirty="0"/>
              <a:t>Munkacsoport ülések és témáik: </a:t>
            </a:r>
            <a:r>
              <a:rPr lang="hu-HU" sz="1600" dirty="0"/>
              <a:t>külön szervezett ülés nem volt</a:t>
            </a:r>
            <a:endParaRPr lang="hu-HU" sz="1600" b="1" dirty="0">
              <a:ea typeface="+mn-ea"/>
              <a:cs typeface="+mn-cs"/>
            </a:endParaRP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600" b="1" dirty="0"/>
              <a:t>Eredmények: </a:t>
            </a:r>
            <a:r>
              <a:rPr lang="hu-HU" sz="1600" dirty="0"/>
              <a:t>lásd fenn</a:t>
            </a:r>
            <a:endParaRPr lang="hu-HU" sz="1600" dirty="0">
              <a:ea typeface="+mn-ea"/>
              <a:cs typeface="+mn-cs"/>
            </a:endParaRPr>
          </a:p>
          <a:p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05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2.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047650"/>
            <a:ext cx="8909050" cy="500318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Stratégiai Tervezési Munkacsoport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2022-re tervezett tevékenységek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II. negyedév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munkacsoport vezetésének megújítása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III. negyedév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a Nemzeti I4.0 stratégia véglegesítésében, akciótervek készítésében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Szakmai workshop: „Ember-robot együttműködés ipari igényei és technológiai lehetőségei</a:t>
            </a:r>
          </a:p>
          <a:p>
            <a:pPr lvl="3">
              <a:lnSpc>
                <a:spcPct val="90000"/>
              </a:lnSpc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Hibrid formában tervezzük, helyszíne a SZTAKI 2022 nyarán átadandó új Innovációs és Demonstrációs Tere. </a:t>
            </a:r>
          </a:p>
          <a:p>
            <a:pPr lvl="3">
              <a:lnSpc>
                <a:spcPct val="90000"/>
              </a:lnSpc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technológiai lehetőségek között számba vesszük a korszerű modellezései (digitális ikermodell), érzékelési és kommunikációs (5G) technológiákat is.  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IV. negyedév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A Stratégia elfogadása esetén: a feladatok végrehajtásában történő közreműködés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Szakmai workshop előkészítése „Versenyképes és fenntartható gazdaság és gyártás” témakörben</a:t>
            </a:r>
          </a:p>
          <a:p>
            <a:pPr lvl="3">
              <a:lnSpc>
                <a:spcPct val="80000"/>
              </a:lnSpc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Cél a hazai ipari elvárások feltárása, a hazai és nemzetközi – elsősorban európai – szabályzás és 	  ökoszisztéma, valamint a nemzetközi tudományos háttér bemutatása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Elvárt eredmények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A Kormány vagy nemzeti iparpolitika minisztériumi vezetése által jóváhagyott Nemzeti I4.0 stratégia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Beszámoló a szakmai műhelytalálkozó megtartásáról.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500" dirty="0">
                <a:latin typeface="Calibri" panose="020F0502020204030204" pitchFamily="34" charset="0"/>
                <a:cs typeface="Calibri" panose="020F0502020204030204" pitchFamily="34" charset="0"/>
              </a:rPr>
              <a:t>Szakmai műhelytalálkozó előkészítő anyagai.</a:t>
            </a:r>
          </a:p>
          <a:p>
            <a:pPr marL="800100" lvl="1" indent="-342900" eaLnBrk="0" hangingPunct="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  <a:buFont typeface="Wingdings" pitchFamily="2" charset="2"/>
              <a:buChar char="§"/>
            </a:pPr>
            <a:endParaRPr lang="hu-HU" sz="1800" b="1" dirty="0">
              <a:ea typeface="+mn-ea"/>
              <a:cs typeface="+mn-cs"/>
            </a:endParaRPr>
          </a:p>
          <a:p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053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3.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024736"/>
            <a:ext cx="8909050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Foglalkoztatás, Oktatás és Tréning Munkacsoport</a:t>
            </a:r>
          </a:p>
          <a:p>
            <a:pPr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Képviselt tagok / szervezetek száma: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pPr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Munkatervet készítette: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Dr. Vajta László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Elvégzett feladatok összefoglalása: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korábbi NTPSZ kérdőíves képzési felmérést új módszerrel folytattuk.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Kidolgoztuk a mintaüzemek virtuális üzemlátogatását lehetővé tevő koncepcionális tervét és forgatókönyvét.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Közreműködtünk „A COVID-19 világjárvány közvetlen és potenciálisan hosszabb távon jelentkező hatása a gyártóiparra és a kapcsolódó logisztikára” c. tanulmány elkészítésében.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az ITM felkérése alapján „A Nemzeti Ipar 4.0 stratégia a versenyképes és fenntartható gazdaságért” stratégiatervezet elkészítésében.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Munkacsoport ülések és témáik: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2022.02.22. Téma: a képzési, oktatási kérdések megjelenítése az egyes stratégiákban, valamint ezek megvalósulásának folyamata és akadályai.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Eredmények: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virtuális üzemlátogatások forgatókönyve.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„A COVID-19 világjárvány közvetlen és potenciálisan hosszabb távon jelentkező hatása a gyártóiparra és a kapcsolódó logisztikára” c. tanulmány-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„A Nemzeti Ipar 4.0 stratégia a versenyképes és fenntartható gazdaságért” stratégiatervezet.</a:t>
            </a:r>
          </a:p>
        </p:txBody>
      </p:sp>
    </p:spTree>
    <p:extLst>
      <p:ext uri="{BB962C8B-B14F-4D97-AF65-F5344CB8AC3E}">
        <p14:creationId xmlns:p14="http://schemas.microsoft.com/office/powerpoint/2010/main" val="1455837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4.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064019"/>
            <a:ext cx="8909050" cy="477751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Foglalkoztatás, Oktatás és Tréning Munkacsoport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2022-re tervezett tevékenységek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II. negyedév</a:t>
            </a:r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6" lvl="2" indent="-365760"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Tisztújítás a munkacsoport vezetésében 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III. negyedév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a Nemzeti I4.0 stratégia véglegesítésében, akciótervek készítésében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Egyeztetés az új kormány szakképzésért felelős vezetőivel az Ipar 4.0 fokozott bevezetésére a szakképzés tananyagában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Stratégia elfogadása esetén: a feladatok végrehajtásában történő közreműködés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Részvétel az MTA Pedagógiai munkacsoport rendezvényén, előadás a stratégiáról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IV. negyedév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KKV-k számára oktatás szervezése Ipar 4.0 témában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Ipar 4.0 MBA program indítási javaslat kidolgozása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Elvárt eredmények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A kormány vagy nemzeti iparpolitika minisztériumi vezetése által jóváhagyott Nemzeti I4.0 stratégia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Tisztújításról jegyzőkönyv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MBA program akkreditációt előkészítő lépéseire javaslat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KKV oktatási program felhívás</a:t>
            </a:r>
          </a:p>
        </p:txBody>
      </p:sp>
    </p:spTree>
    <p:extLst>
      <p:ext uri="{BB962C8B-B14F-4D97-AF65-F5344CB8AC3E}">
        <p14:creationId xmlns:p14="http://schemas.microsoft.com/office/powerpoint/2010/main" val="939442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5.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988711"/>
            <a:ext cx="9111690" cy="5038864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Gyártás, Logisztika és a Kísérleti Mintarendszerek Munkacsoport</a:t>
            </a:r>
          </a:p>
          <a:p>
            <a:pPr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Képviselt tagok / szervezetek száma: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  <a:p>
            <a:pPr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Munkatervet készítették: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Prof. Dr. Illés Béla, Dr.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Bányainé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Dr. Tóth Ágota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Elvégzett feladatok összefoglalása: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Két szakmai konferencia (workshop) megszervezése és megtartása Logisztika 4.0 témakörben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„A COVID-19 világjárvány közvetlen és potenciálisan hosszabb távon jelentkező hatása a gyártóiparra és a kapcsolódó logisztikára” c. tanulmány elkészítésében.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a logisztikai mérnöki mesterszakon 2020-ban beindított Ipar 4.0 folyamatfejlesztő specializáció oktatásfejlesztési és oktatási feladataiban; hallgatók bevonása az Ipar 4.0 témához kapcsolódó logisztikai kutatásokba Miskolci Egyetemen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Hazai és külföldi szakmai fórumokon való fellépés:</a:t>
            </a:r>
          </a:p>
          <a:p>
            <a:pPr marL="536576" lvl="2" indent="-365760" defTabSz="354013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2021.03.09. Rugalmas I4.0-ás gyártási koncepció a Bosch miskolci telephelyén (MLBKT online konferencia)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Munkacsoport ülések és témáik:</a:t>
            </a:r>
          </a:p>
          <a:p>
            <a:pPr marL="536576" lvl="2" indent="-365760" defTabSz="354013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2021.03.26. Logisztikai fejlesztések a Miskolci Egyetemen az IPAR 4.0 és a logisztika 4.0 szemszögéből (Gyártás, Logisztika és Kísérleti Mintarendszerek Munkacsoportja 2. online konferenciája)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Eredmények: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„A Nemzeti Ipar 4.0 stratégia a versenyképes és fenntartható gazdaságért” stratégiatervezet elkészítésében való aktív részvétel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2021.11.26. AGTECO konferencián plenáris előadás tartása és 2021.11.04. Startup Campus konferencia az Ipar 4.0 szemszögéből, előadás tartása </a:t>
            </a:r>
          </a:p>
          <a:p>
            <a:pPr marL="366713" indent="-366713">
              <a:lnSpc>
                <a:spcPct val="80000"/>
              </a:lnSpc>
              <a:buClr>
                <a:srgbClr val="004B95"/>
              </a:buClr>
            </a:pPr>
            <a:endParaRPr lang="hu-HU" sz="1600" dirty="0"/>
          </a:p>
          <a:p>
            <a:pPr marL="366713" indent="-366713">
              <a:lnSpc>
                <a:spcPct val="80000"/>
              </a:lnSpc>
              <a:buClr>
                <a:srgbClr val="004B95"/>
              </a:buClr>
            </a:pP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1876196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6.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016703"/>
            <a:ext cx="8909050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Gyártás, Logisztika és a Kísérleti Mintarendszerek Munkacsoport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2022-re tervezett tevékenységek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II. negyedév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2022.04.21.: Digitalizáció a logisztikában c. online workshop szervezése, 6 előadás Ipar 4.0 témában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2022.04.21-23.: OGÉT 2022 Logisztikai szekciójában 16 db előadás Ipar 4.0 és Logisztika 4.0 témához kapcsolódóan, szekcióvezetői feladatok ellátása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2022.05.09.: Magyar egyetemek rektorainak kerekasztal beszélgetése Ipar 4.0 témában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2022.05.10.-13.: Dortmund, egyeztetés Prof. Dr. Michael ten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Hompellel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a közös kutatásokról Logisztika 4.0 témában és a kialakítás alatt álló Science Parkról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2022.05.19. Egész napos workshop „A Logisztika gyakorlati kihívásai Ipar 4.0-ás környezetben” címmel, a Robert Bosch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Tool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Kft-nél 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III. negyedév</a:t>
            </a:r>
          </a:p>
          <a:p>
            <a:pPr marL="801688" indent="-365125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2022.09.21.-23.: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Belgrad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, XXIV International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Handling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Constructions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c. konferencia szervezésében való részvétel és előadás tartása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2022. IV. negyedév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2022.11.2.-4. Linz, International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Conference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4.0 and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Smart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Upper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Austria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University of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Applied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Sciences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c. konferencián részvétel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2022. november: a </a:t>
            </a:r>
            <a:r>
              <a:rPr lang="hu-H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Xanga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 Csoport részvételével konferencia </a:t>
            </a:r>
            <a:r>
              <a:rPr lang="hu-H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tartása startup vállalkozásoknál jelentkező Logisztika 4.0 témakörű feladatok megoldásáról</a:t>
            </a: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Elvárt eredmények</a:t>
            </a:r>
          </a:p>
          <a:p>
            <a:pPr marL="742950" lvl="1" indent="-285750">
              <a:lnSpc>
                <a:spcPct val="80000"/>
              </a:lnSpc>
              <a:spcAft>
                <a:spcPts val="600"/>
              </a:spcAft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Nemzeti I4.0 stratégia elkészítése</a:t>
            </a:r>
          </a:p>
        </p:txBody>
      </p:sp>
    </p:spTree>
    <p:extLst>
      <p:ext uri="{BB962C8B-B14F-4D97-AF65-F5344CB8AC3E}">
        <p14:creationId xmlns:p14="http://schemas.microsoft.com/office/powerpoint/2010/main" val="2080186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7.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985988"/>
            <a:ext cx="9005743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Infokommunikációs Munkacsoport</a:t>
            </a:r>
          </a:p>
          <a:p>
            <a:pPr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Képviselt tagok / szervezetek száma: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  <a:p>
            <a:pPr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Munkatervet készítette: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Jenei István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Elvégzett feladatok összefoglalása: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Szakmai előadások megszervezése az </a:t>
            </a:r>
            <a:r>
              <a:rPr lang="hu-HU" sz="14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NTPSz</a:t>
            </a:r>
            <a:r>
              <a:rPr lang="hu-HU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-NKFIH 2020-2.1.1-ED-2021-00073 támogatási szerződés keretében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Wingdings" panose="05000000000000000000" pitchFamily="2" charset="2"/>
              <a:buChar char="q"/>
            </a:pPr>
            <a:r>
              <a:rPr lang="hu-HU" sz="1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Ipar 4.0 megoldások a KKV szektornak és MI alkalmazása az iparban</a:t>
            </a:r>
          </a:p>
          <a:p>
            <a:pPr marL="684213" lvl="3" indent="-365760">
              <a:lnSpc>
                <a:spcPct val="80000"/>
              </a:lnSpc>
              <a:buClr>
                <a:srgbClr val="004B95"/>
              </a:buClr>
              <a:buFont typeface="Wingdings" panose="05000000000000000000" pitchFamily="2" charset="2"/>
              <a:buChar char="q"/>
            </a:pPr>
            <a:r>
              <a:rPr lang="hu-HU" sz="1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Tévedni gépi dolog: a </a:t>
            </a:r>
            <a:r>
              <a:rPr lang="hu-HU" sz="11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kiberbiztonság</a:t>
            </a:r>
            <a:r>
              <a:rPr lang="hu-HU" sz="11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emberi </a:t>
            </a:r>
            <a:r>
              <a:rPr lang="hu-HU" sz="1100" dirty="0" err="1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faktora</a:t>
            </a:r>
            <a:endParaRPr lang="hu-HU" sz="11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„A COVID-19 világjárvány közvetlen és potenciálisan hosszabb távon jelentkező hatása a gyártóiparra és a kapcsolódó logisztikára” c. tanulmány elkészítésében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Előadás megtartása a Miskolci Egyetemen felhő és 5G technológiák témakörben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„A Nemzeti Ipar 4.0 stratégia a versenyképes és fenntartható gazdaságért” stratégiatervezet elkészítésében</a:t>
            </a: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Munkacsoport ülések és témáik: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r>
              <a:rPr lang="hu-HU" sz="14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2021.05.26.: ITM egyeztetések státusza a Platform jövőjéről, I4.0 Stratégia készítéséről; Ipar4.0 stratégia – elvárások, javaslatok</a:t>
            </a:r>
          </a:p>
          <a:p>
            <a:pPr marL="268288" marR="0" lvl="0" indent="-36576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ts val="800"/>
              </a:spcAft>
              <a:buClr>
                <a:srgbClr val="004B95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0" lang="hu-HU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Eredmények: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  <a:defRPr/>
            </a:pPr>
            <a:r>
              <a:rPr kumimoji="0" lang="hu-HU" sz="1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Két </a:t>
            </a: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szakmai workshop ICT témakörben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  <a:defRPr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„A COVID-19 világjárvány közvetlen és potenciálisan hosszabb távon jelentkező hatása a gyártóiparra és a kapcsolódó logisztikára” c. tanulmány</a:t>
            </a:r>
          </a:p>
          <a:p>
            <a:pPr marL="536576" lvl="2" indent="-365760">
              <a:lnSpc>
                <a:spcPct val="90000"/>
              </a:lnSpc>
              <a:buClr>
                <a:srgbClr val="004B95"/>
              </a:buClr>
              <a:defRPr/>
            </a:pPr>
            <a:r>
              <a:rPr lang="hu-HU" sz="1400" dirty="0">
                <a:latin typeface="Calibri" panose="020F0502020204030204" pitchFamily="34" charset="0"/>
                <a:cs typeface="Calibri" panose="020F0502020204030204" pitchFamily="34" charset="0"/>
              </a:rPr>
              <a:t>„A Nemzeti Ipar 4.0 stratégia a versenyképes és fenntartható gazdaságért” stratégiatervezet</a:t>
            </a:r>
          </a:p>
          <a:p>
            <a:pPr marL="536576" lvl="2" indent="-365760">
              <a:lnSpc>
                <a:spcPct val="80000"/>
              </a:lnSpc>
              <a:buClr>
                <a:srgbClr val="004B95"/>
              </a:buClr>
            </a:pPr>
            <a:endParaRPr lang="hu-HU" sz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185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177973-220B-486A-A811-465550EFDFE3}"/>
              </a:ext>
            </a:extLst>
          </p:cNvPr>
          <p:cNvSpPr txBox="1"/>
          <p:nvPr/>
        </p:nvSpPr>
        <p:spPr>
          <a:xfrm>
            <a:off x="974220" y="980129"/>
            <a:ext cx="887462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endParaRPr lang="hu-H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Elnöki köszöntő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közgyűlés tisztségviselőinek megválasztása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Ipar 4.0 Nemzeti Technológiai Platform Szövetség 2021. évi beszámolójának és kiegészítő mellékletének ismertetése, megvitatása és elfogadása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2022. év eseményeinek áttekintése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Összefoglaló a február-májusi időszakban tartott, Ipar 4.0 stratégiai Kerekasztal Beszélgetésekről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munkacsoportok 2022-es munkatervei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Hogyan tovább Platform?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Tisztújítás 2022-ben és a lebonyolítás módja</a:t>
            </a: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839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8.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Infokommunikációs Munkacsoport</a:t>
            </a:r>
          </a:p>
          <a:p>
            <a:pPr marL="0" indent="0">
              <a:buClr>
                <a:srgbClr val="004B95"/>
              </a:buClr>
              <a:buNone/>
            </a:pPr>
            <a:endParaRPr lang="hu-HU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2022-re tervezett tevékenységek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Közreműködés a Nemzeti I4.0 stratégia véglegesítésében, akciótervek készítésében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Stratégia elfogadása esetén: ICT-releváns feladatok végrehajtásában történő közreműködés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Új MFF és RRF alapján készülő I4.0 érintett kiírások véleményezése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Nemzeti laboratóriumokkal vagy 5G Koalícióval, MI Koalícióval közös pilotprojekt meghatározása, finanszírozás esetén elindítása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Tisztújítás a munkacsoport vezetésében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endParaRPr lang="hu-H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Elvárt eredmények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 kormány vagy a nemzeti iparpolitikáért felelős minisztérium által megtárgyalt és jóváhagyott Nemzeti I4.0 stratégia</a:t>
            </a:r>
          </a:p>
        </p:txBody>
      </p:sp>
    </p:spTree>
    <p:extLst>
      <p:ext uri="{BB962C8B-B14F-4D97-AF65-F5344CB8AC3E}">
        <p14:creationId xmlns:p14="http://schemas.microsoft.com/office/powerpoint/2010/main" val="3469399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9.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Innováció és Üzleti Modell Munkacsoport</a:t>
            </a:r>
          </a:p>
          <a:p>
            <a:pPr>
              <a:lnSpc>
                <a:spcPct val="15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Képviselt tagok / szervezetek száma: 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33</a:t>
            </a:r>
          </a:p>
          <a:p>
            <a:pPr>
              <a:lnSpc>
                <a:spcPct val="15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Munkatervet készítette: 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Dr. Vicze Gábor</a:t>
            </a:r>
          </a:p>
          <a:p>
            <a:pPr>
              <a:lnSpc>
                <a:spcPct val="150000"/>
              </a:lnSpc>
              <a:buClr>
                <a:srgbClr val="004B95"/>
              </a:buClr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Elvégzett feladatok összefoglalása: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Nemzetközi pályázatok és lehetőségek figyelemmel követése és megosztása a tagok között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Hazai és külföldi szakmai fórumokon való fellépés: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800" dirty="0"/>
              <a:t>SME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Manufacturing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Resilience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Days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(előadás), 2022. május 3.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Élelmiszeripari digitalizációs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ProAgro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megnyitó (előadás), 2022. március 8.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Európai Uniós Ipar40 program workshopján való részvétel (</a:t>
            </a:r>
            <a:r>
              <a:rPr lang="hu-HU" sz="1800" dirty="0"/>
              <a:t>DIH4CPS, </a:t>
            </a:r>
            <a:r>
              <a:rPr lang="hu-HU" sz="1800" dirty="0" err="1"/>
              <a:t>DigitBRAIN</a:t>
            </a:r>
            <a:r>
              <a:rPr lang="hu-HU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4490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A Munkacsoportok 2022. évi tervei / 10.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43000"/>
            <a:ext cx="8909050" cy="5003183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Innováció és Üzleti Modell Munkacsoport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1800" b="1" dirty="0">
                <a:latin typeface="Calibri" panose="020F0502020204030204" pitchFamily="34" charset="0"/>
                <a:cs typeface="Calibri" panose="020F0502020204030204" pitchFamily="34" charset="0"/>
              </a:rPr>
              <a:t>2022-re tervezett tevékenységek</a:t>
            </a:r>
          </a:p>
          <a:p>
            <a:pPr marR="0"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Ipar 4.0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képviselete Európai Uniós fórumokon, előadások tartása, a hazai eredmények bemutatása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Példa: 2022. május 19-én előadás tartása a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Regional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and European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Ecosystem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in Digital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Transformation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konferencián</a:t>
            </a:r>
          </a:p>
          <a:p>
            <a:pPr lvl="2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További események azonosítása, kiválasztása, az eseményekre való felkészülés és részvétel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Európai legjobb ipari digitalizációs gyakorlatok nyomon követése, kiválasztása, bemutatása és promóciója munkacsoport tagok között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Újonnan megjelenő Ipar40 közvetlen brüsszeli és hazai források monitorozása, tagok tájékoztatása</a:t>
            </a:r>
          </a:p>
          <a:p>
            <a:pPr lvl="1">
              <a:lnSpc>
                <a:spcPct val="80000"/>
              </a:lnSpc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Projektöltet generálás és amennyiben ez sikeres, valamint megfelelő támogatást találunk, akkor az implementáció nyomon követése </a:t>
            </a:r>
          </a:p>
        </p:txBody>
      </p:sp>
    </p:spTree>
    <p:extLst>
      <p:ext uri="{BB962C8B-B14F-4D97-AF65-F5344CB8AC3E}">
        <p14:creationId xmlns:p14="http://schemas.microsoft.com/office/powerpoint/2010/main" val="972942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Hogyan tovább Platform? / 1.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945795"/>
            <a:ext cx="8909050" cy="4867011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Van jövőképünk, missziónk, középpontban az ipari digitalizáció magasabb szintre emelése</a:t>
            </a:r>
          </a:p>
          <a:p>
            <a:pPr marL="0" indent="0">
              <a:buClr>
                <a:srgbClr val="004B95"/>
              </a:buClr>
              <a:buNone/>
            </a:pPr>
            <a:r>
              <a:rPr lang="hu-HU" sz="2000" i="1" dirty="0">
                <a:latin typeface="Calibri" panose="020F0502020204030204" pitchFamily="34" charset="0"/>
                <a:cs typeface="Calibri" panose="020F0502020204030204" pitchFamily="34" charset="0"/>
              </a:rPr>
              <a:t>Küldetésünk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Harmóniában az eredeti célkitűzésekkel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Érték- és mértékadó (katalizátor) szerep újbóli megfogalmazása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Elismert szerep / feladat a szakminisztérium oldalán – rendelkezzünk megfelelő jogosítványokkal (szakmai, jogi, erkölcsi)  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Szakmai támogatás a rászoruló KKV-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, akiknél hiányzik az erő, forrás, tudás</a:t>
            </a:r>
          </a:p>
          <a:p>
            <a:pPr marL="0" indent="0">
              <a:buClr>
                <a:srgbClr val="004B95"/>
              </a:buClr>
              <a:buNone/>
            </a:pPr>
            <a:r>
              <a:rPr lang="hu-HU" sz="2000" i="1" dirty="0">
                <a:latin typeface="Calibri" panose="020F0502020204030204" pitchFamily="34" charset="0"/>
                <a:cs typeface="Calibri" panose="020F0502020204030204" pitchFamily="34" charset="0"/>
              </a:rPr>
              <a:t>Kompetenciánk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Stratégiaalkotási képességünk, lásd a 2021-es anyagunkat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Rugalmas Ipar 4.0 érettségi modellek alkalmazása, mentorálás a készenléti szintekben való előrehaladásban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Innovációmenedzsment aktív művelése (beindítás, követése, mentorálása,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HiVentures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alapokhoz hasonló működés)</a:t>
            </a:r>
          </a:p>
          <a:p>
            <a:pPr marL="342900" indent="-342900">
              <a:buClr>
                <a:srgbClr val="004B95"/>
              </a:buClr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dirty="0"/>
              <a:t> </a:t>
            </a: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094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Hogyan tovább Platform? / 2.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4867011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Van jövőképünk…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NKFIH ökoszisztéma pályázatainak felkarolása – célszervezet felállítása, működtetése</a:t>
            </a:r>
          </a:p>
          <a:p>
            <a:pPr marL="0" indent="0">
              <a:buClr>
                <a:srgbClr val="004B95"/>
              </a:buClr>
              <a:buNone/>
            </a:pPr>
            <a:r>
              <a:rPr lang="hu-HU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Megvalósítási céljaink 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Legyenek nagy presztízsű világítótorony szintű vállalkozások Magyarországon is / erre szóló minősítési mandátum megszerzése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szakmaiság erősítése új tagok toborzása által</a:t>
            </a:r>
            <a:endParaRPr lang="hu-HU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04B95"/>
              </a:buClr>
              <a:buNone/>
            </a:pPr>
            <a:r>
              <a:rPr lang="hu-HU" sz="2000" i="1" dirty="0">
                <a:latin typeface="Calibri" panose="020F0502020204030204" pitchFamily="34" charset="0"/>
                <a:cs typeface="Calibri" panose="020F0502020204030204" pitchFamily="34" charset="0"/>
              </a:rPr>
              <a:t>Megvalósítási eszköztárunk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szakpolitika részéről a szükséges források biztosítása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tagsági lét kihasználása a belső piacon (szakmai beszélgetések, együttműködés, belépés az értékláncba)</a:t>
            </a:r>
          </a:p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Kommunikációs kampány beindítása 	</a:t>
            </a:r>
          </a:p>
          <a:p>
            <a:pPr marL="342900" indent="-342900">
              <a:buClr>
                <a:srgbClr val="004B95"/>
              </a:buClr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004B95"/>
              </a:buClr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dirty="0"/>
              <a:t> </a:t>
            </a: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04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475" y="70063"/>
            <a:ext cx="8909050" cy="760412"/>
          </a:xfrm>
        </p:spPr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Tisztújítás 2022-ben és a lebonyolítás módja – határozathozatal / 1.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4867011"/>
          </a:xfrm>
        </p:spPr>
        <p:txBody>
          <a:bodyPr/>
          <a:lstStyle/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Elnökség és az Felügyelő Bizottság megbízása lejár (automatikusan megszűnik) 2022. október 10-én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Pályázati kiírás: a hivatalban lévő Elnökség, határidő: 2022. szeptember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Szerepek, amikre pályázni lehet: Elnök / Társelnök / elnökségi tag + mely szakmai csoport képviselője kíván lenni – rövid programadás 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Jelölő Bizottság felállítása: moderálás, minőségi kontroll 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Személyi összetétel: Nikodémus Antal, Váncza József, Charaf Hassan, Domián Krisztina  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Konzultálás a kormányzati felelőssel?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További jelölések / önjelölések a tisztújító közgyűlésen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Titkárság új helye (lokáció, személyi összetétel, infrastruktúra): az irányítás (Elnökség) és a mindennapi operáció (Titkárság) együttműködő kettősségének figyelembevételével</a:t>
            </a:r>
          </a:p>
          <a:p>
            <a:pPr marL="611187" lvl="1" indent="-342900"/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27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475" y="70070"/>
            <a:ext cx="8909050" cy="760412"/>
          </a:xfrm>
        </p:spPr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Tisztújítás 2022-ben és a lebonyolítás módja – határozathozatal / 2.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4867011"/>
          </a:xfrm>
        </p:spPr>
        <p:txBody>
          <a:bodyPr/>
          <a:lstStyle/>
          <a:p>
            <a:pPr marL="342900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Az FB megújítása az új kormányzati struktúra ismeretében a tisztújító közgyűlésen történik</a:t>
            </a:r>
          </a:p>
          <a:p>
            <a:pPr marL="611187" lvl="1" indent="-34290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Jelölő Bizottság szerepe hasonló</a:t>
            </a:r>
          </a:p>
          <a:p>
            <a:pPr marL="268287" lvl="1" indent="0"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363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/>
          <p:nvPr/>
        </p:nvSpPr>
        <p:spPr>
          <a:xfrm>
            <a:off x="8951805" y="1868577"/>
            <a:ext cx="743144" cy="7431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2" name="Szövegdoboz 1"/>
          <p:cNvSpPr txBox="1"/>
          <p:nvPr/>
        </p:nvSpPr>
        <p:spPr>
          <a:xfrm>
            <a:off x="2314834" y="2858529"/>
            <a:ext cx="528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659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475" y="57842"/>
            <a:ext cx="8909050" cy="760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Platform 2021. évi </a:t>
            </a:r>
            <a:r>
              <a:rPr lang="hu-HU" sz="3200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gazdálkodásáról szóló beszámoló jelentés - Eredménykimutatás</a:t>
            </a:r>
            <a:endParaRPr lang="en-GB" dirty="0">
              <a:solidFill>
                <a:srgbClr val="004B95"/>
              </a:solidFill>
              <a:latin typeface="+mn-lt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AFA8436-29BF-4590-9092-A9119AAB0D88}"/>
              </a:ext>
            </a:extLst>
          </p:cNvPr>
          <p:cNvSpPr txBox="1"/>
          <p:nvPr/>
        </p:nvSpPr>
        <p:spPr>
          <a:xfrm>
            <a:off x="335281" y="1144205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beszámoló kiegészítő melléklete a honlapon található.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E02CB1D-B023-A941-ADF7-C76A76C14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51" y="1003518"/>
            <a:ext cx="5731142" cy="5629578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B6BA6AB4-B6FE-151C-B1D1-E2394208CAF0}"/>
              </a:ext>
            </a:extLst>
          </p:cNvPr>
          <p:cNvSpPr/>
          <p:nvPr/>
        </p:nvSpPr>
        <p:spPr bwMode="auto">
          <a:xfrm>
            <a:off x="6434972" y="5877632"/>
            <a:ext cx="1798320" cy="43172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64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475" y="57842"/>
            <a:ext cx="8909050" cy="760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Platform 2021. évi </a:t>
            </a:r>
            <a:r>
              <a:rPr lang="hu-HU" sz="3200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gazdálkodásáról szóló beszámoló jelentés - Mérleg</a:t>
            </a:r>
            <a:b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solidFill>
                <a:srgbClr val="004B95"/>
              </a:solidFill>
              <a:latin typeface="+mn-lt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7125FAD4-CB97-7555-ABD3-B8E028A58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582" y="946787"/>
            <a:ext cx="5649632" cy="5649632"/>
          </a:xfrm>
          <a:prstGeom prst="rect">
            <a:avLst/>
          </a:prstGeom>
        </p:spPr>
      </p:pic>
      <p:sp>
        <p:nvSpPr>
          <p:cNvPr id="5" name="Ellipszis 4">
            <a:extLst>
              <a:ext uri="{FF2B5EF4-FFF2-40B4-BE49-F238E27FC236}">
                <a16:creationId xmlns:a16="http://schemas.microsoft.com/office/drawing/2014/main" id="{B9737BD5-6B5D-BFF9-839C-4AD4BEA4099C}"/>
              </a:ext>
            </a:extLst>
          </p:cNvPr>
          <p:cNvSpPr/>
          <p:nvPr/>
        </p:nvSpPr>
        <p:spPr bwMode="auto">
          <a:xfrm>
            <a:off x="5004816" y="1951808"/>
            <a:ext cx="2769616" cy="43172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8FD674E9-BFC6-9851-959B-FC5858EEF780}"/>
              </a:ext>
            </a:extLst>
          </p:cNvPr>
          <p:cNvSpPr/>
          <p:nvPr/>
        </p:nvSpPr>
        <p:spPr bwMode="auto">
          <a:xfrm>
            <a:off x="5058752" y="3005125"/>
            <a:ext cx="2769616" cy="431728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86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8475" y="34290"/>
            <a:ext cx="8909049" cy="760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beszámoló legfontosabb számainak magyarázata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17820" y="1011985"/>
            <a:ext cx="3832549" cy="2056616"/>
          </a:xfrm>
        </p:spPr>
        <p:txBody>
          <a:bodyPr/>
          <a:lstStyle/>
          <a:p>
            <a:pPr marL="0" indent="0"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Főbb kiadások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( &gt; 50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Titkárság működtetése</a:t>
            </a:r>
          </a:p>
          <a:p>
            <a:pPr marL="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NKFIH –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támogatási szerződés teljesítése</a:t>
            </a:r>
          </a:p>
          <a:p>
            <a:pPr marL="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Tárgyi eszköz beszerzés </a:t>
            </a:r>
          </a:p>
          <a:p>
            <a:pPr marL="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Anyagjellegű ráfordítások</a:t>
            </a:r>
          </a:p>
          <a:p>
            <a:pPr marL="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FB tiszteletdíj</a:t>
            </a:r>
          </a:p>
          <a:p>
            <a:pPr marL="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E666C1C4-B3C1-436A-B2B9-7FAB74500294}"/>
              </a:ext>
            </a:extLst>
          </p:cNvPr>
          <p:cNvSpPr txBox="1">
            <a:spLocks/>
          </p:cNvSpPr>
          <p:nvPr/>
        </p:nvSpPr>
        <p:spPr bwMode="auto">
          <a:xfrm>
            <a:off x="498477" y="1047772"/>
            <a:ext cx="4248783" cy="252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36576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179C7D"/>
              </a:buClr>
              <a:buFont typeface="Wingdings" pitchFamily="2" charset="2"/>
              <a:buChar char="n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311150" algn="l" rtl="0" eaLnBrk="0" fontAlgn="base" hangingPunct="0">
              <a:spcBef>
                <a:spcPct val="0"/>
              </a:spcBef>
              <a:spcAft>
                <a:spcPts val="800"/>
              </a:spcAft>
              <a:buClr>
                <a:srgbClr val="A8AFAF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804863" indent="-342900" algn="l" rtl="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A8AFAF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952500" indent="-24288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A8AFAF"/>
              </a:buClr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1196975" indent="-242888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rgbClr val="A8AFAF"/>
              </a:buClr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4B95"/>
              </a:buClr>
              <a:buNone/>
            </a:pP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Bevételeink</a:t>
            </a: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</a:p>
          <a:p>
            <a:pPr marL="342900" indent="-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A tagság által befizetett tagdíj  5.830 e Ft (2020: 6.960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NKFIH –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támogatási szerződés időarányos része 10.212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(2020: 14.788 </a:t>
            </a:r>
            <a:r>
              <a:rPr lang="hu-H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18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kern="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kern="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kern="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hu-HU" sz="1600" kern="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endParaRPr lang="hu-HU" sz="1600" kern="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kern="0" dirty="0">
              <a:ea typeface="+mn-ea"/>
              <a:cs typeface="+mn-cs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132691B-CEB3-4826-A3EE-0D118300C278}"/>
              </a:ext>
            </a:extLst>
          </p:cNvPr>
          <p:cNvSpPr txBox="1"/>
          <p:nvPr/>
        </p:nvSpPr>
        <p:spPr>
          <a:xfrm>
            <a:off x="408450" y="3436311"/>
            <a:ext cx="9089098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65760" eaLnBrk="0" hangingPunct="0">
              <a:spcAft>
                <a:spcPts val="800"/>
              </a:spcAft>
              <a:buClr>
                <a:srgbClr val="004B95"/>
              </a:buClr>
              <a:buFont typeface="Wingdings" pitchFamily="2" charset="2"/>
              <a:buChar char="n"/>
            </a:pP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Tárgyévi pénzügyi eredmény = 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(Bevételek - Kiadások) = -986 </a:t>
            </a:r>
            <a:r>
              <a:rPr lang="hu-HU" sz="2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(2020: 5.216 </a:t>
            </a:r>
            <a:r>
              <a:rPr lang="hu-HU" sz="2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hu-HU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65760" eaLnBrk="0" hangingPunct="0">
              <a:spcAft>
                <a:spcPts val="800"/>
              </a:spcAft>
              <a:buClr>
                <a:srgbClr val="004B95"/>
              </a:buClr>
              <a:buFont typeface="Wingdings" pitchFamily="2" charset="2"/>
              <a:buChar char="n"/>
            </a:pP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 fizikai és informatikai infrastruktúrát a SZTAKI – mint a kezdetek óta – ellenszolgáltatás nélkül biztosította.</a:t>
            </a:r>
          </a:p>
          <a:p>
            <a:pPr marL="342900" indent="-365760" eaLnBrk="0" hangingPunct="0">
              <a:spcAft>
                <a:spcPts val="800"/>
              </a:spcAft>
              <a:buClr>
                <a:srgbClr val="004B95"/>
              </a:buClr>
              <a:buFont typeface="Wingdings" pitchFamily="2" charset="2"/>
              <a:buChar char="n"/>
            </a:pP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Jelenleg 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63</a:t>
            </a: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tagunk van (53 rendes és 10 tiszteletbeli -  5 kilépő 2021.01.01 óta)</a:t>
            </a:r>
          </a:p>
          <a:p>
            <a:pPr marL="342900" indent="-365760" eaLnBrk="0" hangingPunct="0">
              <a:spcAft>
                <a:spcPts val="800"/>
              </a:spcAft>
              <a:buClr>
                <a:srgbClr val="004B95"/>
              </a:buClr>
              <a:buFont typeface="Wingdings" pitchFamily="2" charset="2"/>
              <a:buChar char="n"/>
            </a:pP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Működésünkhöz elengedhetetlen, hogy hátralékos tagjaink rendezzék elmaradt tagdíjukat (van 2018-ból származó hátralék is!). </a:t>
            </a:r>
          </a:p>
          <a:p>
            <a:pPr marL="342900" indent="-365760" eaLnBrk="0" hangingPunct="0">
              <a:spcAft>
                <a:spcPts val="800"/>
              </a:spcAft>
              <a:buClr>
                <a:srgbClr val="004B95"/>
              </a:buClr>
              <a:buFont typeface="Wingdings" pitchFamily="2" charset="2"/>
              <a:buChar char="n"/>
            </a:pP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 halmozott hátralék 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2021.12.31-én 1.860 </a:t>
            </a:r>
            <a:r>
              <a:rPr lang="hu-HU" sz="2000" b="1" kern="0" dirty="0" err="1">
                <a:latin typeface="Calibri" panose="020F0502020204030204" pitchFamily="34" charset="0"/>
                <a:cs typeface="Calibri" panose="020F0502020204030204" pitchFamily="34" charset="0"/>
              </a:rPr>
              <a:t>eFt</a:t>
            </a:r>
            <a:r>
              <a:rPr lang="hu-HU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(2020: 2.080e </a:t>
            </a:r>
            <a:r>
              <a:rPr lang="hu-HU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Ft). 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87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hu-HU" dirty="0"/>
              <a:t>Az </a:t>
            </a:r>
            <a:r>
              <a:rPr lang="hu-HU" dirty="0" err="1"/>
              <a:t>NTPSz</a:t>
            </a:r>
            <a:r>
              <a:rPr lang="hu-HU" dirty="0"/>
              <a:t> beszámolója: </a:t>
            </a: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FB állásfoglalása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5003183"/>
          </a:xfrm>
        </p:spPr>
        <p:txBody>
          <a:bodyPr/>
          <a:lstStyle/>
          <a:p>
            <a:pPr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Felügyelő Bizottság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Elnök:	Lepsényi István (LI)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Tagok: 	Dr. Gyulai József († 2021.02.12.)</a:t>
            </a:r>
          </a:p>
          <a:p>
            <a:pPr marL="225425" lvl="1" indent="0" algn="just">
              <a:spcBef>
                <a:spcPts val="0"/>
              </a:spcBef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dr. Nikodémus Antal (NA)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Lepsényi István FB elnök külföldön van, így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Nikodémus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Antal FB tagot kérte fel a képviseletre.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Részlet NA úr e-mailjéből:</a:t>
            </a:r>
          </a:p>
          <a:p>
            <a:pPr marL="268287" lvl="1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„A beszámolóval egyetértek, észrevételt nem teszek, így ezúton szeretném – nyilatkozatként – megerősíteni, hogy elfogadását javaslom a Közgyűlésnek.</a:t>
            </a:r>
          </a:p>
          <a:p>
            <a:pPr marL="268287" lvl="1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Végül jelzem, hogy az elnök úr (L. István) kérésére, távollétében  jómagam képviselem az FB-t a Közgyűlésen.”</a:t>
            </a:r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59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Az </a:t>
            </a:r>
            <a:r>
              <a:rPr lang="hu-HU" dirty="0" err="1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beszámolója: Határozati javaslat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5" y="1128675"/>
            <a:ext cx="8909050" cy="5003183"/>
          </a:xfrm>
        </p:spPr>
        <p:txBody>
          <a:bodyPr/>
          <a:lstStyle/>
          <a:p>
            <a:pPr marL="268287" lvl="1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7" lvl="1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8287" lvl="1" indent="0" algn="just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A Közgyűlés egyhangúlag, tartózkodás és ellenszavazat nélkül elfogadta az Ipar 4.0 Nemzeti Technológiai Platform Szövetség 2021. évi tevékenységéről szóló beszámolót és kiegészítő mellékletét</a:t>
            </a:r>
          </a:p>
          <a:p>
            <a:pPr marL="268287" lvl="1" indent="0" algn="just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8.942e Ft mérlegfőösszeg és -986e Ft tárgyévi eredmény mellett. </a:t>
            </a:r>
          </a:p>
          <a:p>
            <a:pPr algn="just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52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 / 1.</a:t>
            </a:r>
            <a:endParaRPr lang="en-GB" dirty="0">
              <a:solidFill>
                <a:srgbClr val="004B9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321" y="1038244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Nagyvállalati kerekasztal</a:t>
            </a: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 - 2022. február 28. </a:t>
            </a: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Résztvevők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2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Continental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Automotive Hungary Kft. (Dr. Keszte Róbert, ügyvezető igazgató); </a:t>
            </a:r>
            <a:r>
              <a:rPr lang="hu-HU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Emerson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hu-HU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Automation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FCP Kft (</a:t>
            </a:r>
            <a:r>
              <a:rPr lang="hu-HU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Gödri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István, ügyvezető igazgató); </a:t>
            </a:r>
            <a:r>
              <a:rPr lang="da-DK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FESTO</a:t>
            </a:r>
            <a:r>
              <a:rPr lang="da-DK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Automatika Kereskedelmi és Szolgáltató Kft.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Szövényi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-Lux Márton,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gyvezető igazgató);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Siemens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Zrt. (</a:t>
            </a:r>
            <a:r>
              <a:rPr lang="hu-HU" sz="20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Jeránek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Tamás, </a:t>
            </a:r>
            <a:r>
              <a:rPr lang="hu-HU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hu-HU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lnök-vezérigazgató);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NI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Hungary Kft. (Hosszú Róbert ügyvezető igazgató);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KUKA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HUNGÁRIA Kft. (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Perity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Gábor, értékesítési vezető),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Bosch </a:t>
            </a:r>
            <a:r>
              <a:rPr lang="hu-H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Rexroth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(Ács István, ügyvezető igazgató,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Társelnök)</a:t>
            </a:r>
            <a:endParaRPr lang="hu-HU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endParaRPr lang="hu-HU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Megvitatott kérdések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I4.0 előnyei és a hatékonyságnövelés eszközei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I4.0 terjedésének akadályai és a nagyvállalatok szerepe az I4.0 elterjesztésében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I4.0 kiterjesztésének előnyei a beszállítókra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83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F067FE-5438-D44B-4CEF-8AEC4FA9C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004B9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 / 2.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D7E531-6C4F-31AD-226B-B1BB926A9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5" y="959725"/>
            <a:ext cx="8909050" cy="4769734"/>
          </a:xfrm>
        </p:spPr>
        <p:txBody>
          <a:bodyPr/>
          <a:lstStyle/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Megállapítások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nagyvállalatok egyértelmű </a:t>
            </a: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hatékonysági, rugalmassági, versenyképességi előnyök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</a:t>
            </a: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fogalmaztak meg az I4.0 tekintetében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Az I4.0 válasz a hatékonysági kihívásokra, a </a:t>
            </a: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KKV-k felzárkóztatása 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nagyvállalatok </a:t>
            </a: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közös érdek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e, és támogatni kell őket ezen az úton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Az I4.0 felgyorsítást igényel</a:t>
            </a: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Nagyvállalatok szerepe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Demonstrációs platformok kialakítása </a:t>
            </a: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pályaorientáció 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támogatására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Érték- és mintaadás 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folyamatának erősítése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Tanácsadói szerepkör </a:t>
            </a: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kiépítése </a:t>
            </a: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004B95"/>
              </a:buClr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Javaslatok </a:t>
            </a:r>
          </a:p>
          <a:p>
            <a:pPr marL="536576" lvl="2" indent="-365760"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Kormányzat, szakmai szervezetek hozzájárulásai az I4.0 elterjesztéséhez: </a:t>
            </a:r>
          </a:p>
          <a:p>
            <a:pPr marL="752575" lvl="2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Kommunikációs kampány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(médiafókusz, társadalmi szintű evangelizáció)</a:t>
            </a: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2575" lvl="2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Tanácsadási háttér 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biztosítása, finanszírozása (I4.0,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Lean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52575" lvl="2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Közvetlenül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Miniszter úrhoz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dedikált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kormányzati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partner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/ kontakt kijelölése az I4.0 támogatására</a:t>
            </a:r>
          </a:p>
          <a:p>
            <a:pPr marL="752575" lvl="2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Teljeskörű, </a:t>
            </a:r>
            <a:r>
              <a:rPr lang="hu-HU" sz="1600" b="1" dirty="0">
                <a:latin typeface="Calibri" panose="020F0502020204030204" pitchFamily="34" charset="0"/>
                <a:cs typeface="Calibri" panose="020F0502020204030204" pitchFamily="34" charset="0"/>
              </a:rPr>
              <a:t>oktatás szintű kommunikációs program</a:t>
            </a: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180000">
              <a:spcAft>
                <a:spcPts val="0"/>
              </a:spcAft>
              <a:buClr>
                <a:srgbClr val="004B95"/>
              </a:buClr>
              <a:buFont typeface="Wingdings" panose="05000000000000000000" pitchFamily="2" charset="2"/>
              <a:buChar char="§"/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4B95"/>
              </a:buClr>
            </a:pPr>
            <a:endParaRPr lang="hu-H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3712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B95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63c449e-90c1-4eb4-8b3c-a2e3049d491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DE02276633E994882A5358AB414BC14" ma:contentTypeVersion="14" ma:contentTypeDescription="Új dokumentum létrehozása." ma:contentTypeScope="" ma:versionID="f881f56386addf005a63398ce7bc98fc">
  <xsd:schema xmlns:xsd="http://www.w3.org/2001/XMLSchema" xmlns:xs="http://www.w3.org/2001/XMLSchema" xmlns:p="http://schemas.microsoft.com/office/2006/metadata/properties" xmlns:ns2="563c449e-90c1-4eb4-8b3c-a2e3049d4911" xmlns:ns3="2ea44370-fb86-4b64-b537-2e28e29697ee" targetNamespace="http://schemas.microsoft.com/office/2006/metadata/properties" ma:root="true" ma:fieldsID="5d758564e50a37b995bb3a6f1f1ae815" ns2:_="" ns3:_="">
    <xsd:import namespace="563c449e-90c1-4eb4-8b3c-a2e3049d4911"/>
    <xsd:import namespace="2ea44370-fb86-4b64-b537-2e28e2969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c449e-90c1-4eb4-8b3c-a2e3049d4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44370-fb86-4b64-b537-2e28e2969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D935F-10A0-4897-A365-E0B0AACF4CB9}">
  <ds:schemaRefs>
    <ds:schemaRef ds:uri="http://schemas.microsoft.com/office/2006/metadata/properties"/>
    <ds:schemaRef ds:uri="http://schemas.microsoft.com/office/infopath/2007/PartnerControls"/>
    <ds:schemaRef ds:uri="563c449e-90c1-4eb4-8b3c-a2e3049d4911"/>
  </ds:schemaRefs>
</ds:datastoreItem>
</file>

<file path=customXml/itemProps2.xml><?xml version="1.0" encoding="utf-8"?>
<ds:datastoreItem xmlns:ds="http://schemas.openxmlformats.org/officeDocument/2006/customXml" ds:itemID="{D3C2933F-2D68-4945-A1FE-0F7B0676A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4A1B46-2F80-47FB-96C8-05044965C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c449e-90c1-4eb4-8b3c-a2e3049d4911"/>
    <ds:schemaRef ds:uri="2ea44370-fb86-4b64-b537-2e28e2969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24011</TotalTime>
  <Words>2966</Words>
  <Application>Microsoft Office PowerPoint</Application>
  <PresentationFormat>A4 (210x297 mm)</PresentationFormat>
  <Paragraphs>335</Paragraphs>
  <Slides>27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3" baseType="lpstr">
      <vt:lpstr>Arial</vt:lpstr>
      <vt:lpstr>Calibri</vt:lpstr>
      <vt:lpstr>Frutiger LT Com 45 Light</vt:lpstr>
      <vt:lpstr>Frutiger LT Com 55 Roman</vt:lpstr>
      <vt:lpstr>Wingdings</vt:lpstr>
      <vt:lpstr>Standarddesign</vt:lpstr>
      <vt:lpstr>Ipar 4.0 NTPSz beszámoló közgyűlés Hotel Kozmo 2022. május 18.</vt:lpstr>
      <vt:lpstr>Program</vt:lpstr>
      <vt:lpstr>3. A Platform 2021. évi gazdálkodásáról szóló beszámoló jelentés - Eredménykimutatás</vt:lpstr>
      <vt:lpstr>3. A Platform 2021. évi gazdálkodásáról szóló beszámoló jelentés - Mérleg </vt:lpstr>
      <vt:lpstr>3. A beszámoló legfontosabb számainak magyarázata</vt:lpstr>
      <vt:lpstr>3. Az NTPSz beszámolója: az FB állásfoglalása</vt:lpstr>
      <vt:lpstr>3. Az NTPSz beszámolója: Határozati javaslat</vt:lpstr>
      <vt:lpstr>4. A 2022. év eseményeinek áttekintése / 1.</vt:lpstr>
      <vt:lpstr>4. A 2022. év eseményeinek áttekintése / 2.</vt:lpstr>
      <vt:lpstr>4. A 2022. év eseményeinek áttekintése / 3.</vt:lpstr>
      <vt:lpstr>4. A 2022. év eseményeinek áttekintése / 4.</vt:lpstr>
      <vt:lpstr>4. A 2022. év eseményeinek áttekintése / 5.</vt:lpstr>
      <vt:lpstr>5. A Munkacsoportok 2022. évi tervei / 1. </vt:lpstr>
      <vt:lpstr>5. A Munkacsoportok 2022. évi tervei / 2. </vt:lpstr>
      <vt:lpstr>5. A Munkacsoportok 2022. évi tervei / 3. </vt:lpstr>
      <vt:lpstr>5. A Munkacsoportok 2022. évi tervei / 4. </vt:lpstr>
      <vt:lpstr>5. A Munkacsoportok 2022. évi tervei / 5. </vt:lpstr>
      <vt:lpstr>5. A Munkacsoportok 2022. évi tervei / 6. </vt:lpstr>
      <vt:lpstr>5. A Munkacsoportok 2022. évi tervei / 7. </vt:lpstr>
      <vt:lpstr>5. A Munkacsoportok 2022. évi tervei / 8. </vt:lpstr>
      <vt:lpstr>5. A Munkacsoportok 2022. évi tervei / 9. </vt:lpstr>
      <vt:lpstr>5. A Munkacsoportok 2022. évi tervei / 10. </vt:lpstr>
      <vt:lpstr>6. Hogyan tovább Platform? / 1.</vt:lpstr>
      <vt:lpstr>6. Hogyan tovább Platform? / 2.</vt:lpstr>
      <vt:lpstr>7. Tisztújítás 2022-ben és a lebonyolítás módja – határozathozatal / 1.</vt:lpstr>
      <vt:lpstr>7. Tisztújítás 2022-ben és a lebonyolítás módja – határozathozatal / 2.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Várgedő Tamás</cp:lastModifiedBy>
  <cp:revision>986</cp:revision>
  <cp:lastPrinted>2021-11-29T08:56:01Z</cp:lastPrinted>
  <dcterms:created xsi:type="dcterms:W3CDTF">2009-05-22T06:46:16Z</dcterms:created>
  <dcterms:modified xsi:type="dcterms:W3CDTF">2022-05-24T10:46:19Z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0x0101007DE02276633E994882A5358AB414BC14</vt:lpwstr>
  </property>
</Properties>
</file>